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74" r:id="rId2"/>
    <p:sldId id="282" r:id="rId3"/>
    <p:sldId id="279" r:id="rId4"/>
    <p:sldId id="285" r:id="rId5"/>
    <p:sldId id="283" r:id="rId6"/>
    <p:sldId id="277" r:id="rId7"/>
    <p:sldId id="286" r:id="rId8"/>
    <p:sldId id="287" r:id="rId9"/>
    <p:sldId id="288" r:id="rId10"/>
    <p:sldId id="28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111111"/>
    <a:srgbClr val="FFFFFF"/>
    <a:srgbClr val="3333CC"/>
    <a:srgbClr val="66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9756" autoAdjust="0"/>
  </p:normalViewPr>
  <p:slideViewPr>
    <p:cSldViewPr>
      <p:cViewPr varScale="1">
        <p:scale>
          <a:sx n="97" d="100"/>
          <a:sy n="97" d="100"/>
        </p:scale>
        <p:origin x="-9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B7637A-0E22-4627-B091-3A9316EC95AC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C5EFB-6535-4389-BAE6-C84C3911BC6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C5EFB-6535-4389-BAE6-C84C3911BC6A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C5EFB-6535-4389-BAE6-C84C3911BC6A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C5EFB-6535-4389-BAE6-C84C3911BC6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C5EFB-6535-4389-BAE6-C84C3911BC6A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C5EFB-6535-4389-BAE6-C84C3911BC6A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randomBar dir="vert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hyperlink" Target="http://www.funmedia.ru/up/photos/multik/multik322.pn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funmedia.ru/up/photos/multik/multik322.png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2396" y="4572008"/>
            <a:ext cx="1408113" cy="2139950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3500430" y="500042"/>
            <a:ext cx="571504" cy="500066"/>
          </a:xfrm>
          <a:prstGeom prst="cloudCallout">
            <a:avLst>
              <a:gd name="adj1" fmla="val 21290"/>
              <a:gd name="adj2" fmla="val 170854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rgbClr val="11111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2290" name="Picture 2" descr="Картинка 240 из 17647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857232"/>
            <a:ext cx="4519156" cy="4243492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4143372" y="1142984"/>
            <a:ext cx="4786346" cy="121444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Коллекционирование </a:t>
            </a:r>
            <a:b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детском саду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4429124" y="2857496"/>
            <a:ext cx="4429156" cy="1785950"/>
          </a:xfrm>
        </p:spPr>
        <p:txBody>
          <a:bodyPr>
            <a:normAutofit fontScale="92500" lnSpcReduction="10000"/>
          </a:bodyPr>
          <a:lstStyle/>
          <a:p>
            <a:pPr algn="ctr"/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Подготовила: воспитатель  первой квалификационной категории Харлова Т.В.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714356"/>
            <a:ext cx="7851648" cy="1000132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Благодарим за внимание</a:t>
            </a:r>
            <a:endParaRPr lang="ru-RU" sz="5400" dirty="0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5" name="Picture 1" descr="C:\Documents and Settings\Admin\Рабочий стол\Городской семинар Деятельностный подход март 2014\ФОТО Деятельностного подхода\DSC_6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2000240"/>
            <a:ext cx="6286544" cy="4214842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0" y="285728"/>
            <a:ext cx="4000528" cy="1643074"/>
          </a:xfrm>
          <a:prstGeom prst="cloudCallout">
            <a:avLst>
              <a:gd name="adj1" fmla="val -10297"/>
              <a:gd name="adj2" fmla="val 207597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rgbClr val="11111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7654" name="Picture 6" descr="D:\Общие документы\КАРТИНКИ\АНИМИРОВАННЫЕ КАРТИНКИ\1 (434)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214554"/>
            <a:ext cx="3774304" cy="4229126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4000496" y="500042"/>
            <a:ext cx="4786346" cy="607223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Коллекционирование имеет огромные возможности для развития детей. Оно расширяет кругозор детей, развивает их познавательную активность. В процессе коллекционирования сначала происходит процесс накопления знаний, далее получаемая информация систематизируется и формируется готовность к осмыслению окружающего мира.</a:t>
            </a:r>
            <a:endParaRPr lang="ru-RU" sz="28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643446"/>
            <a:ext cx="2286000" cy="2047875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4143372" y="0"/>
            <a:ext cx="5000628" cy="1428760"/>
          </a:xfrm>
          <a:prstGeom prst="cloudCallout">
            <a:avLst>
              <a:gd name="adj1" fmla="val -14004"/>
              <a:gd name="adj2" fmla="val 207955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rgbClr val="11111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6146" name="Picture 2" descr="Картинка 21 из 170622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428596" y="-142900"/>
            <a:ext cx="3024182" cy="3000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714744" y="1428736"/>
            <a:ext cx="5048256" cy="542926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Предметы </a:t>
            </a:r>
            <a:r>
              <a:rPr lang="ru-RU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коллекций придают своеобразие игровому, речевому и художественному творчеству, активизируют имеющиеся </a:t>
            </a:r>
            <a:r>
              <a:rPr lang="ru-RU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знания. </a:t>
            </a:r>
            <a:br>
              <a:rPr lang="ru-RU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процессе коллекционирования развиваются внимание, память, умение наблюдать, сравнивать, анализировать, обобщать, выделять главное, комбинировать.</a:t>
            </a:r>
            <a:br>
              <a:rPr lang="ru-RU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Картинка 1 из 17647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929322" y="0"/>
            <a:ext cx="3000397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-1857420" y="2071678"/>
            <a:ext cx="103585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endParaRPr lang="ru-RU" sz="2000" b="1" dirty="0">
              <a:solidFill>
                <a:srgbClr val="11111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57620" y="6215082"/>
            <a:ext cx="1071570" cy="50006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85720" y="4718050"/>
            <a:ext cx="1408113" cy="213995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85728"/>
            <a:ext cx="5543560" cy="214314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группе создан «Клуб коллекционеров», с помощью которого коллекции живут и постоянно пополняются.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Организованы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выставки коллекций для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детей.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Содержимое 10" descr="C:\Documents and Settings\Admin\Рабочий стол\Городской семинар Деятельностный подход март 2014\Фото Таня\DSC_6190.JPG"/>
          <p:cNvPicPr>
            <a:picLocks noGrp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2571744"/>
            <a:ext cx="3929089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одержимое 11"/>
          <p:cNvSpPr>
            <a:spLocks noGrp="1"/>
          </p:cNvSpPr>
          <p:nvPr>
            <p:ph sz="half" idx="1"/>
          </p:nvPr>
        </p:nvSpPr>
        <p:spPr>
          <a:xfrm>
            <a:off x="457200" y="2571744"/>
            <a:ext cx="4038600" cy="1714512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Коллекция Весёлые насекомые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85720" y="714356"/>
            <a:ext cx="4857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111111"/>
                </a:solidFill>
              </a:rPr>
              <a:t>	</a:t>
            </a:r>
            <a:endParaRPr lang="ru-RU" sz="2000" b="1" dirty="0">
              <a:solidFill>
                <a:srgbClr val="11111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36871" name="Picture 7" descr="D:\Общие документы\КАРТИНКИ\АНИМИРОВАННЫЕ КАРТИНКИ\1 (432)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3786190"/>
            <a:ext cx="609600" cy="428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6872" name="Picture 8" descr="D:\Общие документы\КАРТИНКИ\АНИМИРОВАННЫЕ КАРТИНКИ\1 (427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2" y="4357694"/>
            <a:ext cx="609600" cy="428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8" descr="D:\Общие документы\КАРТИНКИ\АНИМИРОВАННЫЕ КАРТИНКИ\1 (427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5272" y="2786058"/>
            <a:ext cx="609600" cy="428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8" descr="D:\Общие документы\КАРТИНКИ\АНИМИРОВАННЫЕ КАРТИНКИ\1 (427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68" y="5786454"/>
            <a:ext cx="609600" cy="428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8" descr="D:\Общие документы\КАРТИНКИ\АНИМИРОВАННЫЕ КАРТИНКИ\1 (427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29586" y="1142984"/>
            <a:ext cx="609600" cy="428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8" descr="D:\Общие документы\КАРТИНКИ\АНИМИРОВАННЫЕ КАРТИНКИ\1 (427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5643578"/>
            <a:ext cx="609600" cy="428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Picture 7" descr="D:\Общие документы\КАРТИНКИ\АНИМИРОВАННЫЕ КАРТИНКИ\1 (432)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1928802"/>
            <a:ext cx="609600" cy="428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7" descr="D:\Общие документы\КАРТИНКИ\АНИМИРОВАННЫЕ КАРТИНКИ\1 (432)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5214950"/>
            <a:ext cx="609600" cy="428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7" descr="D:\Общие документы\КАРТИНКИ\АНИМИРОВАННЫЕ КАРТИНКИ\1 (432)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6143644"/>
            <a:ext cx="609600" cy="428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7" descr="D:\Общие документы\КАРТИНКИ\АНИМИРОВАННЫЕ КАРТИНКИ\1 (432)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500570"/>
            <a:ext cx="609600" cy="428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Заголовок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57200" y="857232"/>
            <a:ext cx="4038600" cy="5497693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Коллекция  машин</a:t>
            </a:r>
          </a:p>
          <a:p>
            <a:pPr algn="ctr">
              <a:buNone/>
            </a:pP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Содержимое 15" descr="C:\Documents and Settings\Admin\Рабочий стол\Городской семинар Деятельностный подход март 2014\Фото Таня\DSC_6191.JPG"/>
          <p:cNvPicPr>
            <a:picLocks noGrp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 bwMode="auto">
          <a:xfrm>
            <a:off x="5072066" y="3286124"/>
            <a:ext cx="3857652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Прямоугольник 27"/>
          <p:cNvSpPr/>
          <p:nvPr/>
        </p:nvSpPr>
        <p:spPr>
          <a:xfrm>
            <a:off x="5214942" y="2357430"/>
            <a:ext cx="335758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Коллекция птиц</a:t>
            </a:r>
            <a:endParaRPr lang="ru-RU" sz="2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" name="Рисунок 28" descr="C:\Documents and Settings\Admin\Рабочий стол\Городской семинар Деятельностный подход март 2014\Фото Таня\DSC_620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1857364"/>
            <a:ext cx="407196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6" name="Picture 12" descr="D:\Общие документы\КАРТИНКИ\АНИМИРОВАННЫЕ КАРТИНКИ\1 (42)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5715016"/>
            <a:ext cx="3167078" cy="1000132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00042"/>
            <a:ext cx="8472518" cy="92869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Коллекция мини-календарей                     Коллекция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«Собаки»                             «Такие разные лошадки»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C:\Documents and Settings\Admin\Рабочий стол\Городской семинар Деятельностный подход март 2014\Фото Таня\DSC_6219.JPG"/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571612"/>
            <a:ext cx="392909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6" descr="C:\Documents and Settings\Admin\Рабочий стол\Городской семинар Деятельностный подход март 2014\Фото Таня\DSC_6233.JPG"/>
          <p:cNvPicPr>
            <a:picLocks noGrp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1500174"/>
            <a:ext cx="4071966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артинка 1 из 17647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000760" y="142852"/>
            <a:ext cx="3000397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42844" y="428604"/>
            <a:ext cx="5000660" cy="542928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Коллекция «Такие разные лошадки» вызвала 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огромный отклик у детей и родителей, мы систематизировали её, 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используем 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работе по 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конструированию, развитию 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речи, нравственному, эстетическому воспитанию:  Д/игра «Угадай животное», «Кто что ест», «Отгадай по описанию».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357818" y="3643314"/>
            <a:ext cx="3500462" cy="28575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7" name="Picture 1" descr="C:\Documents and Settings\Admin\Рабочий стол\Городской семинар Деятельностный подход март 2014\Фото Таня\DSC_62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2857496"/>
            <a:ext cx="3786214" cy="3500462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а 21 из 17062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858016" y="0"/>
            <a:ext cx="2071670" cy="20716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704088"/>
            <a:ext cx="6758006" cy="14390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Коллекция машин особенно используется </a:t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 ознакомлении с правилами дорожного движения и в самостоятельных играх детей 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3" name="Picture 1" descr="C:\Documents and Settings\Admin\Рабочий стол\Городской семинар Деятельностный подход март 2014\Фото Таня\DSC_62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143248"/>
            <a:ext cx="4038600" cy="2970991"/>
          </a:xfrm>
          <a:prstGeom prst="rect">
            <a:avLst/>
          </a:prstGeom>
          <a:noFill/>
        </p:spPr>
      </p:pic>
      <p:pic>
        <p:nvPicPr>
          <p:cNvPr id="3074" name="Picture 2" descr="C:\Documents and Settings\Admin\Рабочий стол\Городской семинар Деятельностный подход март 2014\Фото Таня\DSC_619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2428868"/>
            <a:ext cx="4038600" cy="2786082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13.am15.net/img/ie_img_fix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</p:spPr>
      </p:pic>
      <p:pic>
        <p:nvPicPr>
          <p:cNvPr id="1028" name="Picture 4" descr="http://w13.am15.net/img/ie_img_fix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</p:spPr>
      </p:pic>
      <p:pic>
        <p:nvPicPr>
          <p:cNvPr id="4" name="Picture 2" descr="Картинка 240 из 17647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2928958" cy="2571768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14678" y="704088"/>
            <a:ext cx="5715040" cy="18676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Коллекция мини-календарей применяется 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качестве наглядного материала для рассматривания, при ознакомлении с окружающим,  в дидактических играх.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9" name="Picture 1" descr="C:\Documents and Settings\Admin\Рабочий стол\Городской семинар Деятельностный подход март 2014\Фото Таня\DSC_621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643314"/>
            <a:ext cx="4038600" cy="2970991"/>
          </a:xfrm>
          <a:prstGeom prst="rect">
            <a:avLst/>
          </a:prstGeom>
          <a:noFill/>
        </p:spPr>
      </p:pic>
      <p:pic>
        <p:nvPicPr>
          <p:cNvPr id="2050" name="Picture 2" descr="C:\Documents and Settings\Admin\Рабочий стол\Городской семинар Деятельностный подход март 2014\Фото Таня\DSC_621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2786058"/>
            <a:ext cx="4286280" cy="2928958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6">
      <a:dk1>
        <a:srgbClr val="C9DA91"/>
      </a:dk1>
      <a:lt1>
        <a:srgbClr val="DBE6B6"/>
      </a:lt1>
      <a:dk2>
        <a:srgbClr val="FFFBBA"/>
      </a:dk2>
      <a:lt2>
        <a:srgbClr val="C9DA91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FEF000"/>
      </a:accent6>
      <a:hlink>
        <a:srgbClr val="FFF654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462</TotalTime>
  <Words>95</Words>
  <Application>Microsoft Office PowerPoint</Application>
  <PresentationFormat>Экран (4:3)</PresentationFormat>
  <Paragraphs>27</Paragraphs>
  <Slides>10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Коллекционирование  в детском саду</vt:lpstr>
      <vt:lpstr>Коллекционирование имеет огромные возможности для развития детей. Оно расширяет кругозор детей, развивает их познавательную активность. В процессе коллекционирования сначала происходит процесс накопления знаний, далее получаемая информация систематизируется и формируется готовность к осмыслению окружающего мира.</vt:lpstr>
      <vt:lpstr>    Предметы коллекций придают своеобразие игровому, речевому и художественному творчеству, активизируют имеющиеся знания.  В процессе коллекционирования развиваются внимание, память, умение наблюдать, сравнивать, анализировать, обобщать, выделять главное, комбинировать. </vt:lpstr>
      <vt:lpstr>В группе создан «Клуб коллекционеров», с помощью которого коллекции живут и постоянно пополняются.  Организованы выставки коллекций для детей. </vt:lpstr>
      <vt:lpstr>Слайд 5</vt:lpstr>
      <vt:lpstr>Коллекция мини-календарей                     Коллекция                 «Собаки»                             «Такие разные лошадки»</vt:lpstr>
      <vt:lpstr>      Коллекция «Такие разные лошадки» вызвала огромный отклик у детей и родителей, мы систематизировали её, используем в работе по конструированию, развитию речи, нравственному, эстетическому воспитанию:  Д/игра «Угадай животное», «Кто что ест», «Отгадай по описанию».</vt:lpstr>
      <vt:lpstr>Коллекция машин особенно используется  при ознакомлении с правилами дорожного движения и в самостоятельных играх детей </vt:lpstr>
      <vt:lpstr>Коллекция мини-календарей применяется  в качестве наглядного материала для рассматривания, при ознакомлении с окружающим,  в дидактических играх.</vt:lpstr>
      <vt:lpstr>Благодарим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 вокруг нас</dc:title>
  <cp:lastModifiedBy>Admin</cp:lastModifiedBy>
  <cp:revision>73</cp:revision>
  <dcterms:modified xsi:type="dcterms:W3CDTF">2014-03-19T09:24:44Z</dcterms:modified>
</cp:coreProperties>
</file>