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ms-powerpoint.presentation.macroEnabled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4" autoAdjust="0"/>
    <p:restoredTop sz="94660"/>
  </p:normalViewPr>
  <p:slideViewPr>
    <p:cSldViewPr snapToGrid="0">
      <p:cViewPr varScale="1">
        <p:scale>
          <a:sx n="87" d="100"/>
          <a:sy n="87" d="100"/>
        </p:scale>
        <p:origin x="60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5CAD5-08DA-4912-B870-C6FFE89FF71D}" type="datetimeFigureOut">
              <a:rPr lang="ru-RU" smtClean="0"/>
              <a:t>24.04.2020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B29A4-E6F1-433D-B6CF-05565394ACA3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10205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5CAD5-08DA-4912-B870-C6FFE89FF71D}" type="datetimeFigureOut">
              <a:rPr lang="ru-RU" smtClean="0"/>
              <a:t>24.04.2020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B29A4-E6F1-433D-B6CF-05565394AC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36106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5CAD5-08DA-4912-B870-C6FFE89FF71D}" type="datetimeFigureOut">
              <a:rPr lang="ru-RU" smtClean="0"/>
              <a:t>24.04.2020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B29A4-E6F1-433D-B6CF-05565394AC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68251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5CAD5-08DA-4912-B870-C6FFE89FF71D}" type="datetimeFigureOut">
              <a:rPr lang="ru-RU" smtClean="0"/>
              <a:t>24.04.2020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B29A4-E6F1-433D-B6CF-05565394ACA3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911151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5CAD5-08DA-4912-B870-C6FFE89FF71D}" type="datetimeFigureOut">
              <a:rPr lang="ru-RU" smtClean="0"/>
              <a:t>24.04.2020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B29A4-E6F1-433D-B6CF-05565394AC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36807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5CAD5-08DA-4912-B870-C6FFE89FF71D}" type="datetimeFigureOut">
              <a:rPr lang="ru-RU" smtClean="0"/>
              <a:t>24.04.2020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B29A4-E6F1-433D-B6CF-05565394ACA3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17391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5CAD5-08DA-4912-B870-C6FFE89FF71D}" type="datetimeFigureOut">
              <a:rPr lang="ru-RU" smtClean="0"/>
              <a:t>24.04.2020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B29A4-E6F1-433D-B6CF-05565394AC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49358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5CAD5-08DA-4912-B870-C6FFE89FF71D}" type="datetimeFigureOut">
              <a:rPr lang="ru-RU" smtClean="0"/>
              <a:t>24.04.2020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B29A4-E6F1-433D-B6CF-05565394AC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52056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5CAD5-08DA-4912-B870-C6FFE89FF71D}" type="datetimeFigureOut">
              <a:rPr lang="ru-RU" smtClean="0"/>
              <a:t>24.04.2020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B29A4-E6F1-433D-B6CF-05565394AC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29576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5CAD5-08DA-4912-B870-C6FFE89FF71D}" type="datetimeFigureOut">
              <a:rPr lang="ru-RU" smtClean="0"/>
              <a:t>24.04.2020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B29A4-E6F1-433D-B6CF-05565394AC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54697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5CAD5-08DA-4912-B870-C6FFE89FF71D}" type="datetimeFigureOut">
              <a:rPr lang="ru-RU" smtClean="0"/>
              <a:t>24.04.2020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B29A4-E6F1-433D-B6CF-05565394AC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84180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5CAD5-08DA-4912-B870-C6FFE89FF71D}" type="datetimeFigureOut">
              <a:rPr lang="ru-RU" smtClean="0"/>
              <a:t>24.04.2020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B29A4-E6F1-433D-B6CF-05565394AC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31656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5CAD5-08DA-4912-B870-C6FFE89FF71D}" type="datetimeFigureOut">
              <a:rPr lang="ru-RU" smtClean="0"/>
              <a:t>24.04.2020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B29A4-E6F1-433D-B6CF-05565394AC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83777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5CAD5-08DA-4912-B870-C6FFE89FF71D}" type="datetimeFigureOut">
              <a:rPr lang="ru-RU" smtClean="0"/>
              <a:t>24.04.2020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B29A4-E6F1-433D-B6CF-05565394AC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86605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5CAD5-08DA-4912-B870-C6FFE89FF71D}" type="datetimeFigureOut">
              <a:rPr lang="ru-RU" smtClean="0"/>
              <a:t>24.04.2020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B29A4-E6F1-433D-B6CF-05565394AC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45592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5CAD5-08DA-4912-B870-C6FFE89FF71D}" type="datetimeFigureOut">
              <a:rPr lang="ru-RU" smtClean="0"/>
              <a:t>24.04.2020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B29A4-E6F1-433D-B6CF-05565394AC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63430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5CAD5-08DA-4912-B870-C6FFE89FF71D}" type="datetimeFigureOut">
              <a:rPr lang="ru-RU" smtClean="0"/>
              <a:t>24.04.2020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B29A4-E6F1-433D-B6CF-05565394AC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33680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7515CAD5-08DA-4912-B870-C6FFE89FF71D}" type="datetimeFigureOut">
              <a:rPr lang="ru-RU" smtClean="0"/>
              <a:t>24.04.2020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43BB29A4-E6F1-433D-B6CF-05565394AC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893482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4pPr>
      <a:lvl5pPr marL="21145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7287" y="156991"/>
            <a:ext cx="12162757" cy="3489320"/>
          </a:xfrm>
        </p:spPr>
        <p:txBody>
          <a:bodyPr>
            <a:normAutofit/>
          </a:bodyPr>
          <a:lstStyle/>
          <a:p>
            <a:pPr algn="ctr"/>
            <a:r>
              <a:rPr lang="ru-RU" sz="4000" b="1" i="1" dirty="0" smtClean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Консультация для родителей</a:t>
            </a:r>
            <a:br>
              <a:rPr lang="ru-RU" sz="4000" b="1" i="1" dirty="0" smtClean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</a:br>
            <a:r>
              <a:rPr lang="ru-RU" sz="4000" b="1" i="1" dirty="0">
                <a:solidFill>
                  <a:srgbClr val="FF0000"/>
                </a:solidFill>
                <a:latin typeface="Georgia" panose="02040502050405020303" pitchFamily="18" charset="0"/>
              </a:rPr>
              <a:t/>
            </a:r>
            <a:br>
              <a:rPr lang="ru-RU" sz="4000" b="1" i="1" dirty="0">
                <a:solidFill>
                  <a:srgbClr val="FF0000"/>
                </a:solidFill>
                <a:latin typeface="Georgia" panose="02040502050405020303" pitchFamily="18" charset="0"/>
              </a:rPr>
            </a:br>
            <a:r>
              <a:rPr lang="ru-RU" sz="4000" b="1" i="1" dirty="0">
                <a:solidFill>
                  <a:srgbClr val="FF0000"/>
                </a:solidFill>
                <a:latin typeface="Georgia" panose="02040502050405020303" pitchFamily="18" charset="0"/>
              </a:rPr>
              <a:t/>
            </a:r>
            <a:br>
              <a:rPr lang="ru-RU" sz="4000" b="1" i="1" dirty="0">
                <a:solidFill>
                  <a:srgbClr val="FF0000"/>
                </a:solidFill>
                <a:latin typeface="Georgia" panose="02040502050405020303" pitchFamily="18" charset="0"/>
              </a:rPr>
            </a:br>
            <a:r>
              <a:rPr lang="ru-RU" sz="4000" b="1" i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поиграйте с вашими детьми в подвижные игры </a:t>
            </a:r>
            <a:endParaRPr lang="ru-RU" sz="4000" b="1" i="1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190110" y="4581997"/>
            <a:ext cx="6400800" cy="1947333"/>
          </a:xfrm>
        </p:spPr>
        <p:txBody>
          <a:bodyPr/>
          <a:lstStyle/>
          <a:p>
            <a:pPr marR="45720" lvl="0" algn="r" defTabSz="914400">
              <a:spcAft>
                <a:spcPts val="0"/>
              </a:spcAft>
              <a:buClr>
                <a:srgbClr val="0BD0D9"/>
              </a:buClr>
              <a:buSzPct val="95000"/>
            </a:pPr>
            <a:r>
              <a:rPr lang="ru-RU" sz="1700" dirty="0">
                <a:solidFill>
                  <a:prstClr val="white"/>
                </a:solidFill>
                <a:latin typeface="Constantia"/>
              </a:rPr>
              <a:t> </a:t>
            </a:r>
            <a:r>
              <a:rPr lang="ru-RU" sz="1700" dirty="0">
                <a:solidFill>
                  <a:srgbClr val="002060"/>
                </a:solidFill>
                <a:latin typeface="Constantia"/>
              </a:rPr>
              <a:t>инструктор по физкультуре</a:t>
            </a:r>
          </a:p>
          <a:p>
            <a:pPr marR="45720" lvl="0" algn="r" defTabSz="914400">
              <a:spcAft>
                <a:spcPts val="0"/>
              </a:spcAft>
              <a:buClr>
                <a:srgbClr val="0BD0D9"/>
              </a:buClr>
              <a:buSzPct val="95000"/>
            </a:pPr>
            <a:r>
              <a:rPr lang="ru-RU" sz="1700" dirty="0">
                <a:solidFill>
                  <a:srgbClr val="002060"/>
                </a:solidFill>
                <a:latin typeface="Constantia"/>
              </a:rPr>
              <a:t>                                                                                                    Маловичко </a:t>
            </a:r>
            <a:r>
              <a:rPr lang="ru-RU" sz="1700" dirty="0" smtClean="0">
                <a:solidFill>
                  <a:srgbClr val="002060"/>
                </a:solidFill>
                <a:latin typeface="Constantia"/>
              </a:rPr>
              <a:t>Елена Вениаминовна                                                                           </a:t>
            </a:r>
            <a:r>
              <a:rPr lang="ru-RU" sz="1700" dirty="0">
                <a:solidFill>
                  <a:srgbClr val="002060"/>
                </a:solidFill>
                <a:latin typeface="Constantia"/>
              </a:rPr>
              <a:t>МАДОУ №249 </a:t>
            </a:r>
          </a:p>
          <a:p>
            <a:pPr marR="45720" lvl="0" algn="r" defTabSz="914400">
              <a:spcAft>
                <a:spcPts val="0"/>
              </a:spcAft>
              <a:buClr>
                <a:srgbClr val="0BD0D9"/>
              </a:buClr>
              <a:buSzPct val="95000"/>
            </a:pPr>
            <a:r>
              <a:rPr lang="ru-RU" sz="1700" dirty="0">
                <a:solidFill>
                  <a:srgbClr val="002060"/>
                </a:solidFill>
                <a:latin typeface="Constantia"/>
              </a:rPr>
              <a:t>г. Екатеринбург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255704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7275" t="20455" r="6379" b="11111"/>
          <a:stretch/>
        </p:blipFill>
        <p:spPr>
          <a:xfrm>
            <a:off x="6246564" y="872065"/>
            <a:ext cx="5486398" cy="512233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55884" y="872066"/>
            <a:ext cx="5277079" cy="512233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4212" y="872065"/>
            <a:ext cx="5353031" cy="5122334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sz="2400" dirty="0">
                <a:solidFill>
                  <a:srgbClr val="FF0000"/>
                </a:solidFill>
                <a:latin typeface="Arial Black" panose="020B0A04020102020204" pitchFamily="34" charset="0"/>
              </a:rPr>
              <a:t>«Совушки» </a:t>
            </a:r>
          </a:p>
          <a:p>
            <a:pPr marL="0" indent="0">
              <a:buNone/>
            </a:pPr>
            <a:r>
              <a:rPr lang="ru-RU" sz="2400" dirty="0">
                <a:solidFill>
                  <a:srgbClr val="7030A0"/>
                </a:solidFill>
                <a:latin typeface="Arial Black" panose="020B0A04020102020204" pitchFamily="34" charset="0"/>
              </a:rPr>
              <a:t>Для детей дошкольного возраста.</a:t>
            </a:r>
          </a:p>
          <a:p>
            <a:pPr marL="0" indent="0" algn="just">
              <a:buNone/>
            </a:pPr>
            <a:r>
              <a:rPr lang="ru-RU" sz="2400" dirty="0">
                <a:solidFill>
                  <a:schemeClr val="bg1"/>
                </a:solidFill>
                <a:latin typeface="Arial Black" panose="020B0A04020102020204" pitchFamily="34" charset="0"/>
              </a:rPr>
              <a:t>Ведущий: Совы днем спят, а ночью летают, мышей ищут и ухают: «Ух! Ух! Ух!». День пришел </a:t>
            </a:r>
            <a:r>
              <a:rPr lang="ru-RU" sz="2400" dirty="0" err="1">
                <a:solidFill>
                  <a:schemeClr val="bg1"/>
                </a:solidFill>
                <a:latin typeface="Arial Black" panose="020B0A04020102020204" pitchFamily="34" charset="0"/>
              </a:rPr>
              <a:t>совушки</a:t>
            </a:r>
            <a:r>
              <a:rPr lang="ru-RU" sz="2400" dirty="0">
                <a:solidFill>
                  <a:schemeClr val="bg1"/>
                </a:solidFill>
                <a:latin typeface="Arial Black" panose="020B0A04020102020204" pitchFamily="34" charset="0"/>
              </a:rPr>
              <a:t> спят в дуплах на деревьях (дети сидят на диване и изображают спящих). </a:t>
            </a:r>
            <a:endParaRPr lang="ru-RU" sz="2400" dirty="0" smtClean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marL="0" indent="0" algn="just">
              <a:buNone/>
            </a:pPr>
            <a:r>
              <a:rPr lang="ru-RU" sz="24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Ночь </a:t>
            </a:r>
            <a:r>
              <a:rPr lang="ru-RU" sz="2400" dirty="0">
                <a:solidFill>
                  <a:schemeClr val="bg1"/>
                </a:solidFill>
                <a:latin typeface="Arial Black" panose="020B0A04020102020204" pitchFamily="34" charset="0"/>
              </a:rPr>
              <a:t>стучится в двери к нам, совы полетели, крыльями замахали «</a:t>
            </a:r>
            <a:r>
              <a:rPr lang="ru-RU" sz="2400" dirty="0" err="1">
                <a:solidFill>
                  <a:schemeClr val="bg1"/>
                </a:solidFill>
                <a:latin typeface="Arial Black" panose="020B0A04020102020204" pitchFamily="34" charset="0"/>
              </a:rPr>
              <a:t>Ух,ух</a:t>
            </a:r>
            <a:r>
              <a:rPr lang="ru-RU" sz="2400" dirty="0">
                <a:solidFill>
                  <a:schemeClr val="bg1"/>
                </a:solidFill>
                <a:latin typeface="Arial Black" panose="020B0A04020102020204" pitchFamily="34" charset="0"/>
              </a:rPr>
              <a:t>, ух</a:t>
            </a:r>
            <a:r>
              <a:rPr lang="ru-RU" sz="24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!»</a:t>
            </a:r>
            <a:endParaRPr lang="ru-RU" sz="2400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marL="0" indent="0">
              <a:buNone/>
            </a:pPr>
            <a:endParaRPr lang="ru-RU" sz="24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07563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18793" t="29187" r="16083" b="21345"/>
          <a:stretch/>
        </p:blipFill>
        <p:spPr>
          <a:xfrm>
            <a:off x="6518351" y="1604331"/>
            <a:ext cx="5324780" cy="355844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10968" y="685800"/>
            <a:ext cx="5166911" cy="5395511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9976" y="685800"/>
            <a:ext cx="5661504" cy="539551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dirty="0">
                <a:solidFill>
                  <a:srgbClr val="FF0000"/>
                </a:solidFill>
                <a:latin typeface="Arial Black" panose="020B0A04020102020204" pitchFamily="34" charset="0"/>
              </a:rPr>
              <a:t>«У медведя во бору»</a:t>
            </a:r>
          </a:p>
          <a:p>
            <a:pPr marL="0" indent="0">
              <a:buNone/>
            </a:pPr>
            <a:r>
              <a:rPr lang="ru-RU" sz="2400" dirty="0">
                <a:solidFill>
                  <a:srgbClr val="7030A0"/>
                </a:solidFill>
                <a:latin typeface="Arial Black" panose="020B0A04020102020204" pitchFamily="34" charset="0"/>
              </a:rPr>
              <a:t>Для детей 2-5 лет.</a:t>
            </a:r>
          </a:p>
          <a:p>
            <a:pPr marL="0" indent="0" algn="just">
              <a:buNone/>
            </a:pPr>
            <a:r>
              <a:rPr lang="ru-RU" sz="2400" dirty="0">
                <a:solidFill>
                  <a:schemeClr val="bg1"/>
                </a:solidFill>
                <a:latin typeface="Arial Black" panose="020B0A04020102020204" pitchFamily="34" charset="0"/>
              </a:rPr>
              <a:t>Медведь (ляпа) стоит в сторонке. А детки идут к нему через всю комнату со словами: «У медведя во бору грибы, ягоды беру, а медведь не спит, все на нас глядит». После этих слов дети убегают, а мишка догоняет, чтобы заляпать</a:t>
            </a:r>
            <a:r>
              <a:rPr lang="ru-RU" sz="2400" dirty="0">
                <a:latin typeface="Arial Black" panose="020B0A04020102020204" pitchFamily="34" charset="0"/>
              </a:rPr>
              <a:t>. </a:t>
            </a:r>
          </a:p>
          <a:p>
            <a:endParaRPr lang="ru-RU" sz="24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19651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36781" t="4478" b="16797"/>
          <a:stretch/>
        </p:blipFill>
        <p:spPr>
          <a:xfrm>
            <a:off x="6424600" y="1226238"/>
            <a:ext cx="5361682" cy="41395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87168" y="751902"/>
            <a:ext cx="5299114" cy="346755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4213" y="597665"/>
            <a:ext cx="5330997" cy="539673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dirty="0">
                <a:solidFill>
                  <a:srgbClr val="FF0000"/>
                </a:solidFill>
                <a:latin typeface="Arial Black" panose="020B0A04020102020204" pitchFamily="34" charset="0"/>
              </a:rPr>
              <a:t>«Выше и выше»</a:t>
            </a:r>
          </a:p>
          <a:p>
            <a:pPr marL="0" indent="0">
              <a:buNone/>
            </a:pPr>
            <a:r>
              <a:rPr lang="ru-RU" dirty="0">
                <a:solidFill>
                  <a:srgbClr val="7030A0"/>
                </a:solidFill>
                <a:latin typeface="Arial Black" panose="020B0A04020102020204" pitchFamily="34" charset="0"/>
              </a:rPr>
              <a:t>Для школьников и дошкольников.</a:t>
            </a:r>
          </a:p>
          <a:p>
            <a:pPr marL="0" indent="0" algn="just">
              <a:buNone/>
            </a:pPr>
            <a:r>
              <a:rPr lang="ru-RU" dirty="0">
                <a:solidFill>
                  <a:schemeClr val="bg1"/>
                </a:solidFill>
                <a:latin typeface="Arial Black" panose="020B0A04020102020204" pitchFamily="34" charset="0"/>
              </a:rPr>
              <a:t>Помните, как в детстве мы сами прыгали на диванах и кроватях, чуть не до потолка? Нечто похожее можно организовать своему ребенку, только в более подходящих условиях. Тренируемся прыгать в высоту около свободной стены в комнате. Ставим на стене отметку, до которой ребенок может допрыгнуть, потом чуть поднимаем уровень, потом еще и еще. 15 минут тренировки пойдут на пользу </a:t>
            </a:r>
            <a:r>
              <a:rPr lang="ru-RU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ребенку.</a:t>
            </a:r>
            <a:endParaRPr lang="ru-RU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26562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9455" y="1666301"/>
            <a:ext cx="7039779" cy="377603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78766" y="685800"/>
            <a:ext cx="4968606" cy="5308599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5738" y="928171"/>
            <a:ext cx="4284397" cy="5308599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ru-RU" sz="2400" dirty="0">
                <a:solidFill>
                  <a:srgbClr val="FF0000"/>
                </a:solidFill>
                <a:latin typeface="Arial Black" panose="020B0A04020102020204" pitchFamily="34" charset="0"/>
              </a:rPr>
              <a:t>«Дискотека»</a:t>
            </a:r>
          </a:p>
          <a:p>
            <a:pPr marL="0" indent="0" algn="ctr">
              <a:buNone/>
            </a:pPr>
            <a:r>
              <a:rPr lang="ru-RU" sz="2400" dirty="0">
                <a:solidFill>
                  <a:srgbClr val="7030A0"/>
                </a:solidFill>
                <a:latin typeface="Arial Black" panose="020B0A04020102020204" pitchFamily="34" charset="0"/>
              </a:rPr>
              <a:t>Для детей и взрослых от 1 до 100+ лет.</a:t>
            </a:r>
          </a:p>
          <a:p>
            <a:pPr marL="0" indent="0" algn="ctr">
              <a:buNone/>
            </a:pPr>
            <a:r>
              <a:rPr lang="ru-RU" sz="2400" dirty="0">
                <a:solidFill>
                  <a:schemeClr val="bg1"/>
                </a:solidFill>
                <a:latin typeface="Arial Black" panose="020B0A04020102020204" pitchFamily="34" charset="0"/>
              </a:rPr>
              <a:t>Просто включаем </a:t>
            </a:r>
            <a:r>
              <a:rPr lang="ru-RU" sz="24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музыку </a:t>
            </a:r>
            <a:r>
              <a:rPr lang="ru-RU" sz="2400" dirty="0">
                <a:solidFill>
                  <a:schemeClr val="bg1"/>
                </a:solidFill>
                <a:latin typeface="Arial Black" panose="020B0A04020102020204" pitchFamily="34" charset="0"/>
              </a:rPr>
              <a:t>и танцуем вместе с ребенком. </a:t>
            </a:r>
            <a:endParaRPr lang="ru-RU" sz="2400" dirty="0" smtClean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marL="0" indent="0" algn="ctr">
              <a:buNone/>
            </a:pPr>
            <a:r>
              <a:rPr lang="ru-RU" sz="24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Универсальное </a:t>
            </a:r>
            <a:r>
              <a:rPr lang="ru-RU" sz="2400" dirty="0">
                <a:solidFill>
                  <a:schemeClr val="bg1"/>
                </a:solidFill>
                <a:latin typeface="Arial Black" panose="020B0A04020102020204" pitchFamily="34" charset="0"/>
              </a:rPr>
              <a:t>занятие и для </a:t>
            </a:r>
            <a:r>
              <a:rPr lang="ru-RU" sz="24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всех.</a:t>
            </a:r>
          </a:p>
          <a:p>
            <a:pPr marL="0" indent="0" algn="ctr">
              <a:buNone/>
            </a:pPr>
            <a:r>
              <a:rPr lang="ru-RU" sz="24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Придумайте </a:t>
            </a:r>
            <a:r>
              <a:rPr lang="ru-RU" sz="2400" dirty="0">
                <a:solidFill>
                  <a:schemeClr val="bg1"/>
                </a:solidFill>
                <a:latin typeface="Arial Black" panose="020B0A04020102020204" pitchFamily="34" charset="0"/>
              </a:rPr>
              <a:t>смешные движения, имитируя маленьких утят или котят, танцуйте</a:t>
            </a:r>
            <a:r>
              <a:rPr lang="ru-RU" sz="24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, двигайтесь </a:t>
            </a:r>
            <a:r>
              <a:rPr lang="ru-RU" sz="2400" dirty="0">
                <a:solidFill>
                  <a:schemeClr val="bg1"/>
                </a:solidFill>
                <a:latin typeface="Arial Black" panose="020B0A04020102020204" pitchFamily="34" charset="0"/>
              </a:rPr>
              <a:t>пойте и смейтесь. </a:t>
            </a:r>
            <a:endParaRPr lang="ru-RU" sz="2400" dirty="0" smtClean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marL="0" indent="0" algn="ctr">
              <a:buNone/>
            </a:pPr>
            <a:r>
              <a:rPr lang="ru-RU" sz="24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В </a:t>
            </a:r>
            <a:r>
              <a:rPr lang="ru-RU" sz="2400" dirty="0">
                <a:solidFill>
                  <a:schemeClr val="bg1"/>
                </a:solidFill>
                <a:latin typeface="Arial Black" panose="020B0A04020102020204" pitchFamily="34" charset="0"/>
              </a:rPr>
              <a:t>течение дня можно устроить несколько таких музыкальных пауз</a:t>
            </a:r>
            <a:r>
              <a:rPr lang="ru-RU" dirty="0">
                <a:solidFill>
                  <a:schemeClr val="bg1"/>
                </a:solidFill>
              </a:rPr>
              <a:t>.</a:t>
            </a: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290806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3946" y="1618528"/>
            <a:ext cx="5620108" cy="374790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44019" y="696818"/>
            <a:ext cx="5199962" cy="529758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28279" y="696818"/>
            <a:ext cx="5364049" cy="5297582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sz="2800" dirty="0">
                <a:solidFill>
                  <a:srgbClr val="FF0000"/>
                </a:solidFill>
                <a:latin typeface="Arial Black" panose="020B0A04020102020204" pitchFamily="34" charset="0"/>
              </a:rPr>
              <a:t>«Тир из воздушных шаров»</a:t>
            </a:r>
          </a:p>
          <a:p>
            <a:pPr marL="0" indent="0">
              <a:buNone/>
            </a:pPr>
            <a:r>
              <a:rPr lang="ru-RU" sz="2800" dirty="0">
                <a:solidFill>
                  <a:srgbClr val="7030A0"/>
                </a:solidFill>
                <a:latin typeface="Arial Black" panose="020B0A04020102020204" pitchFamily="34" charset="0"/>
              </a:rPr>
              <a:t>Для любого возраста.</a:t>
            </a:r>
          </a:p>
          <a:p>
            <a:pPr marL="0" indent="0" algn="just">
              <a:buNone/>
            </a:pPr>
            <a:r>
              <a:rPr lang="ru-RU" sz="2800" dirty="0">
                <a:solidFill>
                  <a:schemeClr val="bg1"/>
                </a:solidFill>
                <a:latin typeface="Arial Black" panose="020B0A04020102020204" pitchFamily="34" charset="0"/>
              </a:rPr>
              <a:t>К стене прикреплены воздушные шарики, которые нужно лопнуть, метнув дротик.  Дома должны быть воздушные шары и дротики (вместо дротиков можно взять мячики для настольного тенниса, тогда шары останутся целыми). </a:t>
            </a:r>
          </a:p>
        </p:txBody>
      </p:sp>
    </p:spTree>
    <p:extLst>
      <p:ext uri="{BB962C8B-B14F-4D97-AF65-F5344CB8AC3E}">
        <p14:creationId xmlns:p14="http://schemas.microsoft.com/office/powerpoint/2010/main" val="949538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6116" y="1850834"/>
            <a:ext cx="5513126" cy="361956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28760" y="884105"/>
            <a:ext cx="4296577" cy="483365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8227" y="806986"/>
            <a:ext cx="5596567" cy="538449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dirty="0">
                <a:solidFill>
                  <a:srgbClr val="FF0000"/>
                </a:solidFill>
                <a:latin typeface="Arial Black" panose="020B0A04020102020204" pitchFamily="34" charset="0"/>
              </a:rPr>
              <a:t>«Салют из воздушных шаров + фанты»</a:t>
            </a:r>
          </a:p>
          <a:p>
            <a:pPr marL="0" indent="0">
              <a:buNone/>
            </a:pPr>
            <a:r>
              <a:rPr lang="ru-RU" sz="2400" dirty="0">
                <a:solidFill>
                  <a:srgbClr val="7030A0"/>
                </a:solidFill>
                <a:latin typeface="Arial Black" panose="020B0A04020102020204" pitchFamily="34" charset="0"/>
              </a:rPr>
              <a:t>Для всей семьи.</a:t>
            </a:r>
          </a:p>
          <a:p>
            <a:pPr marL="0" indent="0" algn="just">
              <a:buNone/>
            </a:pPr>
            <a:r>
              <a:rPr lang="ru-RU" sz="2400" dirty="0">
                <a:solidFill>
                  <a:schemeClr val="bg1"/>
                </a:solidFill>
                <a:latin typeface="Arial Black" panose="020B0A04020102020204" pitchFamily="34" charset="0"/>
              </a:rPr>
              <a:t>Эти же воздушные шары надо перебрасывать друг другу так, чтобы они не упали на пол. У кого упадет, тому выполнять «фант» - задания заранее написанные: любое от стиха, рисунка, лепки и т.д. до помощи родителям по дому уберись, помой, вытри, принеси, полей и т.д.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487040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4212" y="685800"/>
            <a:ext cx="10387740" cy="449212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sz="3600" b="1" smtClean="0">
              <a:solidFill>
                <a:srgbClr val="FF0000"/>
              </a:solidFill>
              <a:latin typeface="Arial Black" panose="020B0A04020102020204" pitchFamily="34" charset="0"/>
            </a:endParaRPr>
          </a:p>
          <a:p>
            <a:pPr marL="0" indent="0" algn="ctr">
              <a:buNone/>
            </a:pPr>
            <a:r>
              <a:rPr lang="ru-RU" sz="3600" b="1" smtClean="0">
                <a:solidFill>
                  <a:srgbClr val="FF0000"/>
                </a:solidFill>
                <a:latin typeface="Arial Black" panose="020B0A04020102020204" pitchFamily="34" charset="0"/>
              </a:rPr>
              <a:t>Спасибо </a:t>
            </a:r>
            <a:r>
              <a:rPr lang="ru-RU" sz="36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за внимание.</a:t>
            </a:r>
            <a:endParaRPr lang="ru-RU" sz="36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96659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8786" y="4784787"/>
            <a:ext cx="8534400" cy="1507067"/>
          </a:xfrm>
        </p:spPr>
        <p:txBody>
          <a:bodyPr>
            <a:normAutofit fontScale="90000"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22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Я всего лишь напомню вам некоторые из игр, в которые играли мы с вами в нашем детстве и в которые можно играть всей семьей и в условиях изоляции. </a:t>
            </a:r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4235" y="341523"/>
            <a:ext cx="11766015" cy="3855904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b="1" dirty="0">
                <a:solidFill>
                  <a:srgbClr val="FF0000"/>
                </a:solidFill>
                <a:latin typeface="Sitka Banner" panose="02000505000000020004" pitchFamily="2" charset="0"/>
                <a:ea typeface="Times New Roman" panose="02020603050405020304" pitchFamily="18" charset="0"/>
              </a:rPr>
              <a:t>Детство без игр лишено красок и заканчивается намного быстрее</a:t>
            </a:r>
            <a:r>
              <a:rPr lang="ru-RU" sz="2800" b="1" dirty="0" smtClean="0">
                <a:solidFill>
                  <a:srgbClr val="FF0000"/>
                </a:solidFill>
                <a:latin typeface="Sitka Banner" panose="02000505000000020004" pitchFamily="2" charset="0"/>
                <a:ea typeface="Times New Roman" panose="02020603050405020304" pitchFamily="18" charset="0"/>
              </a:rPr>
              <a:t>. </a:t>
            </a:r>
          </a:p>
          <a:p>
            <a:pPr algn="ctr"/>
            <a:r>
              <a:rPr lang="ru-RU" sz="2800" b="1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«</a:t>
            </a:r>
            <a:r>
              <a:rPr 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Казаки-разбойники», «Классики», «Ляпки»…Уносят нас в воспоминаниях в мир нашего детства. Игра развивает детей физически, учит работать в команде, развивает выносливость и волю к победе, но, самое главное, она учит общаться со сверстниками, обретая друзей. Разве бездушный компьютер заменит живое общение, разве с ним можно побегать, посмеяться поговорить и побороться? Научите ваших детей подвижным играм в которые играли вы, а они научат своих друзей и будут играть лучше нас!</a:t>
            </a:r>
            <a:endParaRPr lang="ru-RU" sz="2800" b="1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67291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13831" y="455158"/>
            <a:ext cx="5573369" cy="586662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7767" y="203199"/>
            <a:ext cx="5364049" cy="6287911"/>
          </a:xfrm>
        </p:spPr>
        <p:txBody>
          <a:bodyPr>
            <a:normAutofit fontScale="47500" lnSpcReduction="20000"/>
          </a:bodyPr>
          <a:lstStyle/>
          <a:p>
            <a:pPr marL="0" indent="0" algn="ctr">
              <a:lnSpc>
                <a:spcPct val="150000"/>
              </a:lnSpc>
              <a:spcAft>
                <a:spcPts val="0"/>
              </a:spcAft>
              <a:buNone/>
            </a:pPr>
            <a:r>
              <a:rPr lang="ru-RU" sz="2900" i="1" dirty="0">
                <a:solidFill>
                  <a:srgbClr val="FF0000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«Гуси-Гуси!»</a:t>
            </a:r>
            <a:endParaRPr lang="ru-RU" sz="2900" dirty="0">
              <a:solidFill>
                <a:srgbClr val="FF0000"/>
              </a:solidFill>
              <a:latin typeface="Arial Black" panose="020B0A04020102020204" pitchFamily="34" charset="0"/>
              <a:ea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spcAft>
                <a:spcPts val="0"/>
              </a:spcAft>
              <a:buNone/>
            </a:pPr>
            <a:r>
              <a:rPr lang="ru-RU" sz="2900" dirty="0" smtClean="0">
                <a:solidFill>
                  <a:srgbClr val="7030A0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Возраст</a:t>
            </a:r>
            <a:r>
              <a:rPr lang="ru-RU" sz="2900" dirty="0">
                <a:solidFill>
                  <a:srgbClr val="7030A0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: 3-7 лет. Количество игроков: не менее 4.</a:t>
            </a:r>
          </a:p>
          <a:p>
            <a:pPr marL="0" indent="0" algn="just">
              <a:lnSpc>
                <a:spcPct val="150000"/>
              </a:lnSpc>
              <a:spcAft>
                <a:spcPts val="0"/>
              </a:spcAft>
              <a:buNone/>
            </a:pPr>
            <a:r>
              <a:rPr lang="ru-RU" sz="2900" dirty="0">
                <a:solidFill>
                  <a:schemeClr val="bg1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Выбираются «Волк», ведущий, остальные «Гуси». Назначают место, где «Гуси» в безопасности гуляют «Луг» (например гостиная), «Дом» (кухня) и между ними «Ров» (коридор) - владения «Волка».</a:t>
            </a:r>
          </a:p>
          <a:p>
            <a:pPr marL="0" indent="0" algn="just">
              <a:lnSpc>
                <a:spcPct val="150000"/>
              </a:lnSpc>
              <a:spcAft>
                <a:spcPts val="0"/>
              </a:spcAft>
              <a:buNone/>
            </a:pPr>
            <a:r>
              <a:rPr lang="ru-RU" sz="2900" dirty="0">
                <a:solidFill>
                  <a:schemeClr val="bg1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    </a:t>
            </a:r>
            <a:r>
              <a:rPr lang="ru-RU" sz="2900" dirty="0" err="1" smtClean="0">
                <a:solidFill>
                  <a:schemeClr val="bg1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Ведуший</a:t>
            </a:r>
            <a:r>
              <a:rPr lang="ru-RU" sz="2900" dirty="0" smtClean="0">
                <a:solidFill>
                  <a:schemeClr val="bg1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: </a:t>
            </a:r>
            <a:r>
              <a:rPr lang="ru-RU" sz="2900" dirty="0">
                <a:solidFill>
                  <a:schemeClr val="bg1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(мама из кухни), находящийся дома, зовет «гусей»:</a:t>
            </a:r>
          </a:p>
          <a:p>
            <a:pPr marL="0" indent="0" algn="just">
              <a:lnSpc>
                <a:spcPct val="150000"/>
              </a:lnSpc>
              <a:spcAft>
                <a:spcPts val="0"/>
              </a:spcAft>
              <a:buNone/>
            </a:pPr>
            <a:r>
              <a:rPr lang="ru-RU" sz="2900" dirty="0">
                <a:solidFill>
                  <a:schemeClr val="bg1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- Гуси-гуси!</a:t>
            </a:r>
          </a:p>
          <a:p>
            <a:pPr marL="0" indent="0" algn="just">
              <a:lnSpc>
                <a:spcPct val="150000"/>
              </a:lnSpc>
              <a:spcAft>
                <a:spcPts val="0"/>
              </a:spcAft>
              <a:buNone/>
            </a:pPr>
            <a:r>
              <a:rPr lang="ru-RU" sz="2900" dirty="0">
                <a:solidFill>
                  <a:schemeClr val="bg1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- Га-га-га! – (отвечают они)</a:t>
            </a:r>
          </a:p>
          <a:p>
            <a:pPr marL="0" indent="0" algn="just">
              <a:lnSpc>
                <a:spcPct val="150000"/>
              </a:lnSpc>
              <a:spcAft>
                <a:spcPts val="0"/>
              </a:spcAft>
              <a:buNone/>
            </a:pPr>
            <a:r>
              <a:rPr lang="ru-RU" sz="2900" dirty="0">
                <a:solidFill>
                  <a:schemeClr val="bg1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- Есть хотите?</a:t>
            </a:r>
          </a:p>
          <a:p>
            <a:pPr marL="0" indent="0" algn="just">
              <a:lnSpc>
                <a:spcPct val="150000"/>
              </a:lnSpc>
              <a:spcAft>
                <a:spcPts val="0"/>
              </a:spcAft>
              <a:buNone/>
            </a:pPr>
            <a:r>
              <a:rPr lang="ru-RU" sz="2900" dirty="0">
                <a:solidFill>
                  <a:schemeClr val="bg1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- Да-да-да!</a:t>
            </a:r>
          </a:p>
          <a:p>
            <a:pPr marL="0" indent="0" algn="just">
              <a:lnSpc>
                <a:spcPct val="150000"/>
              </a:lnSpc>
              <a:spcAft>
                <a:spcPts val="0"/>
              </a:spcAft>
              <a:buNone/>
            </a:pPr>
            <a:r>
              <a:rPr lang="ru-RU" sz="2900" dirty="0">
                <a:solidFill>
                  <a:schemeClr val="bg1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- Так летите же домой!</a:t>
            </a:r>
          </a:p>
          <a:p>
            <a:pPr marL="0" indent="0" algn="just">
              <a:lnSpc>
                <a:spcPct val="150000"/>
              </a:lnSpc>
              <a:spcAft>
                <a:spcPts val="0"/>
              </a:spcAft>
              <a:buNone/>
            </a:pPr>
            <a:r>
              <a:rPr lang="ru-RU" sz="2900" dirty="0">
                <a:solidFill>
                  <a:schemeClr val="bg1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- Нет! Серый волк под горой, зубы точит, съесть нас хочет!</a:t>
            </a:r>
          </a:p>
          <a:p>
            <a:pPr marL="0" indent="0" algn="just">
              <a:lnSpc>
                <a:spcPct val="150000"/>
              </a:lnSpc>
              <a:spcAft>
                <a:spcPts val="0"/>
              </a:spcAft>
              <a:buNone/>
            </a:pPr>
            <a:r>
              <a:rPr lang="ru-RU" sz="2900" dirty="0">
                <a:solidFill>
                  <a:schemeClr val="bg1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- Ну летите как хотите, только крылья берегите!</a:t>
            </a:r>
          </a:p>
          <a:p>
            <a:pPr marL="0" indent="0" algn="just">
              <a:lnSpc>
                <a:spcPct val="150000"/>
              </a:lnSpc>
              <a:spcAft>
                <a:spcPts val="0"/>
              </a:spcAft>
              <a:buNone/>
            </a:pPr>
            <a:r>
              <a:rPr lang="ru-RU" sz="2900" dirty="0">
                <a:solidFill>
                  <a:schemeClr val="bg1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Получив напутствие, «гуси» решаются перелететь с «луга» «домой», а «волк» их ловит.</a:t>
            </a:r>
          </a:p>
          <a:p>
            <a:endParaRPr lang="ru-RU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pic>
        <p:nvPicPr>
          <p:cNvPr id="1026" name="Picture 2" descr="https://ds05.infourok.ru/uploads/ex/111e/000fef9d-6751eff4/hello_html_m79a9e91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3831" y="455157"/>
            <a:ext cx="5573369" cy="61149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14468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9595" y="457177"/>
            <a:ext cx="5606419" cy="592360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59597" y="457177"/>
            <a:ext cx="5606418" cy="5923607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95760" y="457177"/>
            <a:ext cx="5663838" cy="5923607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lnSpc>
                <a:spcPct val="150000"/>
              </a:lnSpc>
              <a:spcAft>
                <a:spcPts val="0"/>
              </a:spcAft>
              <a:buNone/>
            </a:pPr>
            <a:r>
              <a:rPr lang="ru-RU" sz="2100" i="1" dirty="0">
                <a:solidFill>
                  <a:srgbClr val="FF0000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«Где мы были, мы не скажем» (или «Дед </a:t>
            </a:r>
            <a:r>
              <a:rPr lang="ru-RU" sz="2100" i="1" dirty="0" err="1">
                <a:solidFill>
                  <a:srgbClr val="FF0000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Мазай</a:t>
            </a:r>
            <a:r>
              <a:rPr lang="ru-RU" sz="2100" i="1" dirty="0">
                <a:solidFill>
                  <a:srgbClr val="FF0000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»).</a:t>
            </a:r>
            <a:endParaRPr lang="ru-RU" sz="2100" dirty="0">
              <a:solidFill>
                <a:srgbClr val="FF0000"/>
              </a:solidFill>
              <a:latin typeface="Arial Black" panose="020B0A04020102020204" pitchFamily="34" charset="0"/>
              <a:ea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spcAft>
                <a:spcPts val="0"/>
              </a:spcAft>
              <a:buNone/>
            </a:pPr>
            <a:r>
              <a:rPr lang="ru-RU" sz="2100" dirty="0">
                <a:latin typeface="Arial Black" panose="020B0A04020102020204" pitchFamily="34" charset="0"/>
                <a:ea typeface="Times New Roman" panose="02020603050405020304" pitchFamily="18" charset="0"/>
              </a:rPr>
              <a:t>    </a:t>
            </a:r>
            <a:r>
              <a:rPr lang="ru-RU" sz="2100" dirty="0">
                <a:solidFill>
                  <a:srgbClr val="002060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Возраст: от 2,5 лет. Количество игроков: не менее 3.</a:t>
            </a:r>
          </a:p>
          <a:p>
            <a:pPr marL="0" indent="0" algn="just">
              <a:lnSpc>
                <a:spcPct val="150000"/>
              </a:lnSpc>
              <a:spcAft>
                <a:spcPts val="0"/>
              </a:spcAft>
              <a:buNone/>
            </a:pPr>
            <a:r>
              <a:rPr lang="ru-RU" sz="2100" dirty="0">
                <a:solidFill>
                  <a:schemeClr val="bg1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 Водящий – он же Дед </a:t>
            </a:r>
            <a:r>
              <a:rPr lang="ru-RU" sz="2100" dirty="0" err="1">
                <a:solidFill>
                  <a:schemeClr val="bg1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Мазай</a:t>
            </a:r>
            <a:r>
              <a:rPr lang="ru-RU" sz="2100" dirty="0">
                <a:solidFill>
                  <a:schemeClr val="bg1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 – удаляется.</a:t>
            </a:r>
          </a:p>
          <a:p>
            <a:pPr marL="0" indent="0" algn="just">
              <a:lnSpc>
                <a:spcPct val="150000"/>
              </a:lnSpc>
              <a:spcAft>
                <a:spcPts val="0"/>
              </a:spcAft>
              <a:buNone/>
            </a:pPr>
            <a:r>
              <a:rPr lang="ru-RU" sz="2100" dirty="0">
                <a:solidFill>
                  <a:schemeClr val="bg1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Группа договаривается, что будет изображать и зовет водящего:</a:t>
            </a:r>
          </a:p>
          <a:p>
            <a:pPr marL="0" indent="0" algn="just">
              <a:lnSpc>
                <a:spcPct val="150000"/>
              </a:lnSpc>
              <a:spcAft>
                <a:spcPts val="0"/>
              </a:spcAft>
              <a:buNone/>
            </a:pPr>
            <a:r>
              <a:rPr lang="ru-RU" sz="2100" dirty="0">
                <a:solidFill>
                  <a:schemeClr val="bg1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- Дед </a:t>
            </a:r>
            <a:r>
              <a:rPr lang="ru-RU" sz="2100" dirty="0" err="1">
                <a:solidFill>
                  <a:schemeClr val="bg1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Мазай</a:t>
            </a:r>
            <a:r>
              <a:rPr lang="ru-RU" sz="2100" dirty="0">
                <a:solidFill>
                  <a:schemeClr val="bg1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, вылезай!</a:t>
            </a:r>
          </a:p>
          <a:p>
            <a:pPr marL="0" indent="0" algn="just">
              <a:lnSpc>
                <a:spcPct val="150000"/>
              </a:lnSpc>
              <a:spcAft>
                <a:spcPts val="0"/>
              </a:spcAft>
              <a:buNone/>
            </a:pPr>
            <a:r>
              <a:rPr lang="ru-RU" sz="2100" dirty="0">
                <a:solidFill>
                  <a:schemeClr val="bg1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- Здравствуйте, дети, где были, что делали?</a:t>
            </a:r>
          </a:p>
          <a:p>
            <a:pPr marL="0" indent="0" algn="just">
              <a:lnSpc>
                <a:spcPct val="150000"/>
              </a:lnSpc>
              <a:spcAft>
                <a:spcPts val="0"/>
              </a:spcAft>
              <a:buNone/>
            </a:pPr>
            <a:r>
              <a:rPr lang="ru-RU" sz="2100" dirty="0">
                <a:solidFill>
                  <a:schemeClr val="bg1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- Где мы были, мы не скажем, а, что делали – покажем.</a:t>
            </a:r>
          </a:p>
          <a:p>
            <a:pPr marL="0" indent="0" algn="just">
              <a:lnSpc>
                <a:spcPct val="150000"/>
              </a:lnSpc>
              <a:spcAft>
                <a:spcPts val="0"/>
              </a:spcAft>
              <a:buNone/>
            </a:pPr>
            <a:r>
              <a:rPr lang="ru-RU" sz="2100" dirty="0">
                <a:solidFill>
                  <a:schemeClr val="bg1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Все начинают без слов изображать действие.</a:t>
            </a:r>
          </a:p>
          <a:p>
            <a:pPr marL="0" indent="0" algn="just">
              <a:lnSpc>
                <a:spcPct val="150000"/>
              </a:lnSpc>
              <a:spcAft>
                <a:spcPts val="0"/>
              </a:spcAft>
              <a:buNone/>
            </a:pPr>
            <a:r>
              <a:rPr lang="ru-RU" sz="2100" dirty="0">
                <a:solidFill>
                  <a:schemeClr val="bg1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Водящий отгадывает, где это происходит: магазин, бассейн, школа и т.д.</a:t>
            </a:r>
          </a:p>
          <a:p>
            <a:pPr marL="0" indent="0" algn="just">
              <a:lnSpc>
                <a:spcPct val="150000"/>
              </a:lnSpc>
              <a:spcAft>
                <a:spcPts val="0"/>
              </a:spcAft>
              <a:buNone/>
            </a:pPr>
            <a:r>
              <a:rPr lang="ru-RU" sz="2100" dirty="0">
                <a:solidFill>
                  <a:schemeClr val="bg1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Можно выбрать подсказчика. Если Дед </a:t>
            </a:r>
            <a:r>
              <a:rPr lang="ru-RU" sz="2100" dirty="0" err="1">
                <a:solidFill>
                  <a:schemeClr val="bg1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Мазай</a:t>
            </a:r>
            <a:r>
              <a:rPr lang="ru-RU" sz="2100" dirty="0">
                <a:solidFill>
                  <a:schemeClr val="bg1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 так и не угадал, и «сдался», то ему говорят ответ и отправляют водить снова.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877085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3860" y="685798"/>
            <a:ext cx="6572717" cy="5582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21986" y="685799"/>
            <a:ext cx="5184592" cy="5582799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4212" y="685800"/>
            <a:ext cx="4328463" cy="5582798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sz="2400" dirty="0">
                <a:solidFill>
                  <a:srgbClr val="FF0000"/>
                </a:solidFill>
                <a:latin typeface="Arial Black" panose="020B0A04020102020204" pitchFamily="34" charset="0"/>
              </a:rPr>
              <a:t>«Городки».</a:t>
            </a:r>
          </a:p>
          <a:p>
            <a:pPr marL="0" indent="0" algn="ctr">
              <a:buNone/>
            </a:pPr>
            <a:r>
              <a:rPr lang="ru-RU" sz="2400" dirty="0">
                <a:solidFill>
                  <a:srgbClr val="7030A0"/>
                </a:solidFill>
                <a:latin typeface="Arial Black" panose="020B0A04020102020204" pitchFamily="34" charset="0"/>
              </a:rPr>
              <a:t>Возраст от 3 лет. Количество игроков – 2 и более.</a:t>
            </a:r>
          </a:p>
          <a:p>
            <a:pPr marL="0" indent="0" algn="just">
              <a:buNone/>
            </a:pPr>
            <a:r>
              <a:rPr lang="ru-RU" sz="2400" dirty="0">
                <a:solidFill>
                  <a:schemeClr val="bg1"/>
                </a:solidFill>
                <a:latin typeface="Arial Black" panose="020B0A04020102020204" pitchFamily="34" charset="0"/>
              </a:rPr>
              <a:t>Из кубиков, брусочков строится устойчивая фигура, от нее на  расстоянии от 50-60 см чертится  черта.  С этой черты игроки должны по очереди кидать палку-биту в городок, кто сломал, тот победил.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214694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3513" y="1247661"/>
            <a:ext cx="5639058" cy="421670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13513" y="1247661"/>
            <a:ext cx="5662670" cy="421670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74043" y="514427"/>
            <a:ext cx="5209812" cy="5308599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sz="2400" dirty="0">
                <a:solidFill>
                  <a:srgbClr val="FF0000"/>
                </a:solidFill>
                <a:latin typeface="Arial Black" panose="020B0A04020102020204" pitchFamily="34" charset="0"/>
              </a:rPr>
              <a:t>«Удочка».</a:t>
            </a:r>
          </a:p>
          <a:p>
            <a:pPr marL="0" indent="0">
              <a:buNone/>
            </a:pPr>
            <a:r>
              <a:rPr lang="ru-RU" sz="2400" dirty="0">
                <a:solidFill>
                  <a:srgbClr val="7030A0"/>
                </a:solidFill>
                <a:latin typeface="Arial Black" panose="020B0A04020102020204" pitchFamily="34" charset="0"/>
              </a:rPr>
              <a:t>Возраст от 3 лет. Количество игроков от 3 человек.</a:t>
            </a:r>
          </a:p>
          <a:p>
            <a:pPr marL="0" indent="0" algn="just">
              <a:buNone/>
            </a:pPr>
            <a:r>
              <a:rPr lang="ru-RU" sz="2400" dirty="0">
                <a:solidFill>
                  <a:schemeClr val="bg1"/>
                </a:solidFill>
                <a:latin typeface="Arial Black" panose="020B0A04020102020204" pitchFamily="34" charset="0"/>
              </a:rPr>
              <a:t>Играющие стоят по кругу, в центре водящий со скакалкой. Он вращает скакалку над землей под ногами у игроков, которые подпрыгивают, чтобы скакалка (удочка) их не задела. Если это произойдет, то игрок выбывает из игры.</a:t>
            </a:r>
          </a:p>
          <a:p>
            <a:pPr marL="0" indent="0">
              <a:buNone/>
            </a:pPr>
            <a:endParaRPr lang="ru-RU" sz="24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52650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1797" y="1038696"/>
            <a:ext cx="5426070" cy="44655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1797" y="733334"/>
            <a:ext cx="5426070" cy="5294933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4574" y="733334"/>
            <a:ext cx="5706738" cy="529493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dirty="0">
                <a:solidFill>
                  <a:srgbClr val="FF0000"/>
                </a:solidFill>
                <a:latin typeface="Arial Black" panose="020B0A04020102020204" pitchFamily="34" charset="0"/>
              </a:rPr>
              <a:t>«</a:t>
            </a:r>
            <a:r>
              <a:rPr lang="ru-RU" sz="24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Автомобиль»</a:t>
            </a:r>
            <a:endParaRPr lang="ru-RU" dirty="0">
              <a:solidFill>
                <a:srgbClr val="FF0000"/>
              </a:solidFill>
              <a:latin typeface="Arial Black" panose="020B0A04020102020204" pitchFamily="34" charset="0"/>
            </a:endParaRPr>
          </a:p>
          <a:p>
            <a:pPr marL="0" indent="0">
              <a:buNone/>
            </a:pPr>
            <a:r>
              <a:rPr lang="ru-RU" dirty="0">
                <a:solidFill>
                  <a:srgbClr val="7030A0"/>
                </a:solidFill>
                <a:latin typeface="Arial Black" panose="020B0A04020102020204" pitchFamily="34" charset="0"/>
              </a:rPr>
              <a:t>Одна из популярных игр в детском саду, но ее можно легко организовать в домашних условиях во время карантина. </a:t>
            </a:r>
            <a:endParaRPr lang="ru-RU" dirty="0" smtClean="0">
              <a:solidFill>
                <a:srgbClr val="7030A0"/>
              </a:solidFill>
              <a:latin typeface="Arial Black" panose="020B0A04020102020204" pitchFamily="34" charset="0"/>
            </a:endParaRPr>
          </a:p>
          <a:p>
            <a:pPr marL="0" indent="0" algn="just">
              <a:buNone/>
            </a:pPr>
            <a:r>
              <a:rPr lang="ru-RU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Малыш </a:t>
            </a:r>
            <a:r>
              <a:rPr lang="ru-RU" dirty="0">
                <a:solidFill>
                  <a:schemeClr val="bg1"/>
                </a:solidFill>
                <a:latin typeface="Arial Black" panose="020B0A04020102020204" pitchFamily="34" charset="0"/>
              </a:rPr>
              <a:t>исполняет роль «автомобиля», родителю достается роль «светофора», поэтому подготовьте три карточки — красную, желтую и зеленую. Когда «загорается» красный свет, ребенок стоит на месте. При команде «желтый» — «заводит мотор», а на зеленый свет — начинает двигаться.</a:t>
            </a:r>
          </a:p>
          <a:p>
            <a:pPr marL="0" indent="0">
              <a:buNone/>
            </a:pPr>
            <a:endParaRPr lang="ru-RU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33290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2159" y="762918"/>
            <a:ext cx="5690035" cy="489975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82160" y="685800"/>
            <a:ext cx="5772838" cy="5308599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4213" y="685800"/>
            <a:ext cx="4647952" cy="5308599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sz="3200" dirty="0">
                <a:solidFill>
                  <a:srgbClr val="FF0000"/>
                </a:solidFill>
                <a:latin typeface="Arial Black" panose="020B0A04020102020204" pitchFamily="34" charset="0"/>
              </a:rPr>
              <a:t>«Воробушки и автомобиль»</a:t>
            </a:r>
          </a:p>
          <a:p>
            <a:pPr marL="0" indent="0">
              <a:buNone/>
            </a:pPr>
            <a:r>
              <a:rPr lang="ru-RU" sz="3200" dirty="0">
                <a:solidFill>
                  <a:srgbClr val="7030A0"/>
                </a:solidFill>
                <a:latin typeface="Arial Black" panose="020B0A04020102020204" pitchFamily="34" charset="0"/>
              </a:rPr>
              <a:t>Для детей 2-5 лет.</a:t>
            </a:r>
          </a:p>
          <a:p>
            <a:pPr marL="0" indent="0" algn="just">
              <a:buNone/>
            </a:pPr>
            <a:r>
              <a:rPr lang="ru-RU" sz="3200" dirty="0">
                <a:solidFill>
                  <a:schemeClr val="bg1"/>
                </a:solidFill>
                <a:latin typeface="Arial Black" panose="020B0A04020102020204" pitchFamily="34" charset="0"/>
              </a:rPr>
              <a:t>Дети - Воробушки прыгают, зернышки клюют. Ведущий: «Автомобиль едет». Воробушки разлетаются.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691203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4867" y="1357830"/>
            <a:ext cx="5284423" cy="396331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44867" y="586650"/>
            <a:ext cx="5321147" cy="373196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06246" y="917155"/>
            <a:ext cx="5452183" cy="551669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dirty="0">
                <a:solidFill>
                  <a:srgbClr val="FF0000"/>
                </a:solidFill>
                <a:latin typeface="Arial Black" panose="020B0A04020102020204" pitchFamily="34" charset="0"/>
              </a:rPr>
              <a:t>«Ласточки и дождик»</a:t>
            </a:r>
          </a:p>
          <a:p>
            <a:pPr marL="0" indent="0">
              <a:buNone/>
            </a:pPr>
            <a:r>
              <a:rPr lang="ru-RU" sz="2400" dirty="0">
                <a:solidFill>
                  <a:srgbClr val="7030A0"/>
                </a:solidFill>
                <a:latin typeface="Arial Black" panose="020B0A04020102020204" pitchFamily="34" charset="0"/>
              </a:rPr>
              <a:t>Для детей 2-5 лет</a:t>
            </a:r>
            <a:r>
              <a:rPr lang="ru-RU" sz="2400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.</a:t>
            </a:r>
            <a:endParaRPr lang="ru-RU" sz="2400" dirty="0">
              <a:solidFill>
                <a:srgbClr val="7030A0"/>
              </a:solidFill>
              <a:latin typeface="Arial Black" panose="020B0A04020102020204" pitchFamily="34" charset="0"/>
            </a:endParaRPr>
          </a:p>
          <a:p>
            <a:pPr marL="0" indent="0" algn="just">
              <a:buNone/>
            </a:pPr>
            <a:r>
              <a:rPr lang="ru-RU" sz="2400" dirty="0">
                <a:solidFill>
                  <a:schemeClr val="bg1"/>
                </a:solidFill>
                <a:latin typeface="Arial Black" panose="020B0A04020102020204" pitchFamily="34" charset="0"/>
              </a:rPr>
              <a:t>Ведущий говорит: «Солнышко светит, ласточки летают. Ой дождик пошел. Ласточки спрятались в гнездышки. Дождик, дождик – капелька, водяная сабелька лужу резал, лужу резал и устал и перестал. Солнышко выглянуло. Ласточки снова полетели.</a:t>
            </a:r>
          </a:p>
          <a:p>
            <a:pPr marL="0" indent="0">
              <a:buNone/>
            </a:pPr>
            <a:endParaRPr lang="ru-RU" sz="24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3515910"/>
      </p:ext>
    </p:extLst>
  </p:cSld>
  <p:clrMapOvr>
    <a:masterClrMapping/>
  </p:clrMapOvr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D06F1E"/>
      </a:dk2>
      <a:lt2>
        <a:srgbClr val="F0BE21"/>
      </a:lt2>
      <a:accent1>
        <a:srgbClr val="760603"/>
      </a:accent1>
      <a:accent2>
        <a:srgbClr val="9F761A"/>
      </a:accent2>
      <a:accent3>
        <a:srgbClr val="92A200"/>
      </a:accent3>
      <a:accent4>
        <a:srgbClr val="4AA157"/>
      </a:accent4>
      <a:accent5>
        <a:srgbClr val="46788D"/>
      </a:accent5>
      <a:accent6>
        <a:srgbClr val="A848A8"/>
      </a:accent6>
      <a:hlink>
        <a:srgbClr val="460402"/>
      </a:hlink>
      <a:folHlink>
        <a:srgbClr val="991111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162000"/>
                <a:satMod val="200000"/>
                <a:lumMod val="124000"/>
              </a:schemeClr>
            </a:gs>
            <a:gs pos="100000">
              <a:schemeClr val="phClr">
                <a:shade val="96000"/>
                <a:hueMod val="88000"/>
                <a:satMod val="220000"/>
                <a:lumMod val="82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142000"/>
                <a:satMod val="200000"/>
                <a:lumMod val="118000"/>
              </a:schemeClr>
            </a:gs>
            <a:gs pos="100000">
              <a:schemeClr val="phClr">
                <a:shade val="92000"/>
                <a:hueMod val="22000"/>
                <a:satMod val="220000"/>
                <a:lumMod val="62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282EB108-EDE6-4B8E-957B-D4A69BF580E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123</TotalTime>
  <Words>1070</Words>
  <Application>Microsoft Office PowerPoint</Application>
  <PresentationFormat>Широкоэкранный</PresentationFormat>
  <Paragraphs>68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4" baseType="lpstr">
      <vt:lpstr>Arial Black</vt:lpstr>
      <vt:lpstr>Century Gothic</vt:lpstr>
      <vt:lpstr>Constantia</vt:lpstr>
      <vt:lpstr>Georgia</vt:lpstr>
      <vt:lpstr>Sitka Banner</vt:lpstr>
      <vt:lpstr>Times New Roman</vt:lpstr>
      <vt:lpstr>Wingdings 3</vt:lpstr>
      <vt:lpstr>Сектор</vt:lpstr>
      <vt:lpstr>Консультация для родителей   поиграйте с вашими детьми в подвижные игры </vt:lpstr>
      <vt:lpstr>Я всего лишь напомню вам некоторые из игр, в которые играли мы с вами в нашем детстве и в которые можно играть всей семьей и в условиях изоляции.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1121152</dc:creator>
  <cp:lastModifiedBy>1121152</cp:lastModifiedBy>
  <cp:revision>18</cp:revision>
  <dcterms:created xsi:type="dcterms:W3CDTF">2020-04-24T14:27:35Z</dcterms:created>
  <dcterms:modified xsi:type="dcterms:W3CDTF">2020-04-24T16:54:18Z</dcterms:modified>
</cp:coreProperties>
</file>