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0" r:id="rId3"/>
    <p:sldId id="257" r:id="rId4"/>
    <p:sldId id="259" r:id="rId5"/>
    <p:sldId id="260" r:id="rId6"/>
    <p:sldId id="263" r:id="rId7"/>
    <p:sldId id="264" r:id="rId8"/>
    <p:sldId id="265" r:id="rId9"/>
    <p:sldId id="267" r:id="rId10"/>
    <p:sldId id="269" r:id="rId11"/>
    <p:sldId id="266" r:id="rId12"/>
    <p:sldId id="262" r:id="rId13"/>
    <p:sldId id="271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A0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1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2B64-2D01-40A7-BC0D-33A3239D02D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1B7E-E9D5-42CE-99C9-05660BB7BD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866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2B64-2D01-40A7-BC0D-33A3239D02D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1B7E-E9D5-42CE-99C9-05660BB7BD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20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2B64-2D01-40A7-BC0D-33A3239D02D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1B7E-E9D5-42CE-99C9-05660BB7BD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2311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2B64-2D01-40A7-BC0D-33A3239D02D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1B7E-E9D5-42CE-99C9-05660BB7BD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313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2B64-2D01-40A7-BC0D-33A3239D02D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1B7E-E9D5-42CE-99C9-05660BB7BD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541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2B64-2D01-40A7-BC0D-33A3239D02D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1B7E-E9D5-42CE-99C9-05660BB7BD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610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2B64-2D01-40A7-BC0D-33A3239D02D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1B7E-E9D5-42CE-99C9-05660BB7BD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860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2B64-2D01-40A7-BC0D-33A3239D02D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1B7E-E9D5-42CE-99C9-05660BB7BD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08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2B64-2D01-40A7-BC0D-33A3239D02D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1B7E-E9D5-42CE-99C9-05660BB7BD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512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2B64-2D01-40A7-BC0D-33A3239D02D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1B7E-E9D5-42CE-99C9-05660BB7BD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093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2B64-2D01-40A7-BC0D-33A3239D02D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1B7E-E9D5-42CE-99C9-05660BB7BD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518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2B64-2D01-40A7-BC0D-33A3239D02D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1B7E-E9D5-42CE-99C9-05660BB7BD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97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2B64-2D01-40A7-BC0D-33A3239D02D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1B7E-E9D5-42CE-99C9-05660BB7BD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522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2B64-2D01-40A7-BC0D-33A3239D02D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1B7E-E9D5-42CE-99C9-05660BB7BD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936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2B64-2D01-40A7-BC0D-33A3239D02D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1B7E-E9D5-42CE-99C9-05660BB7BD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43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2B64-2D01-40A7-BC0D-33A3239D02D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1B7E-E9D5-42CE-99C9-05660BB7BD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995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A2B64-2D01-40A7-BC0D-33A3239D02D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5AF1B7E-E9D5-42CE-99C9-05660BB7BD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11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3490" y="1481426"/>
            <a:ext cx="7766936" cy="1646302"/>
          </a:xfrm>
        </p:spPr>
        <p:txBody>
          <a:bodyPr/>
          <a:lstStyle/>
          <a:p>
            <a:r>
              <a:rPr lang="ru-RU" dirty="0" smtClean="0"/>
              <a:t>Познавательный проект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3557" y="3371565"/>
            <a:ext cx="9073847" cy="1096899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«Водоёмы Верх-</a:t>
            </a:r>
            <a:r>
              <a:rPr lang="ru-RU" sz="4400" b="1" dirty="0" err="1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</a:t>
            </a:r>
            <a:r>
              <a:rPr lang="ru-RU" sz="4400" b="1" dirty="0" err="1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сетского</a:t>
            </a:r>
            <a:r>
              <a:rPr lang="ru-RU" sz="4400" b="1" dirty="0" smtClean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района»</a:t>
            </a:r>
            <a:endParaRPr lang="ru-RU" sz="4400" b="1" dirty="0">
              <a:solidFill>
                <a:srgbClr val="7030A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199017" y="5283706"/>
            <a:ext cx="674732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Выполнила: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воспитатель высшей квалификационной категории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Кудрявцева </a:t>
            </a:r>
            <a:r>
              <a:rPr lang="ru-RU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Наталья Борисовна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47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320" y="573207"/>
            <a:ext cx="59178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Макет водоёмов мы создали, уточки там гуляют.</a:t>
            </a:r>
            <a:endParaRPr lang="ru-RU" sz="32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9050" y="387271"/>
            <a:ext cx="3850995" cy="288819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899" y="3500492"/>
            <a:ext cx="3961689" cy="29712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05839" y="3362308"/>
            <a:ext cx="3581205" cy="283560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Овал 7"/>
          <p:cNvSpPr/>
          <p:nvPr/>
        </p:nvSpPr>
        <p:spPr>
          <a:xfrm>
            <a:off x="559557" y="2047163"/>
            <a:ext cx="3357350" cy="256577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" pitchFamily="18" charset="0"/>
              </a:rPr>
              <a:t>Я к воде теперь пойду.</a:t>
            </a:r>
          </a:p>
          <a:p>
            <a:pPr algn="ctr"/>
            <a:r>
              <a:rPr lang="ru-RU" b="1" dirty="0" smtClean="0">
                <a:latin typeface="Cambria" pitchFamily="18" charset="0"/>
              </a:rPr>
              <a:t>Кто там плавает в пруду?</a:t>
            </a:r>
          </a:p>
          <a:p>
            <a:pPr algn="ctr"/>
            <a:r>
              <a:rPr lang="ru-RU" b="1" dirty="0" smtClean="0">
                <a:latin typeface="Cambria" pitchFamily="18" charset="0"/>
              </a:rPr>
              <a:t>У кустов, где незабудки,</a:t>
            </a:r>
          </a:p>
          <a:p>
            <a:pPr algn="ctr"/>
            <a:r>
              <a:rPr lang="ru-RU" b="1" dirty="0" smtClean="0">
                <a:latin typeface="Cambria" pitchFamily="18" charset="0"/>
              </a:rPr>
              <a:t>Стерегут рыбёшку  утки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9212" y="263252"/>
            <a:ext cx="48958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Рисуем, лепим, мастерим, </a:t>
            </a:r>
            <a:endParaRPr lang="ru-RU" sz="36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удивить </a:t>
            </a: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мы всех </a:t>
            </a: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 хотим</a:t>
            </a: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.</a:t>
            </a:r>
            <a:endParaRPr lang="ru-RU" sz="36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8674" y="3998318"/>
            <a:ext cx="3401674" cy="2551255"/>
          </a:xfrm>
          <a:prstGeom prst="rect">
            <a:avLst/>
          </a:prstGeom>
          <a:ln w="28575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037" y="1791151"/>
            <a:ext cx="3234676" cy="24260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529" y="4122191"/>
            <a:ext cx="3302758" cy="247706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User\Desktop\фото про урал\16060119\_DSC6381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189863" y="1565503"/>
            <a:ext cx="3735826" cy="248219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 rot="926861">
            <a:off x="7901697" y="733531"/>
            <a:ext cx="4110079" cy="1910686"/>
          </a:xfrm>
          <a:prstGeom prst="snip2DiagRect">
            <a:avLst>
              <a:gd name="adj1" fmla="val 0"/>
              <a:gd name="adj2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Моря, океаны, озера и реки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Ну и конечно же пруды.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Всё это нашей любимой природы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Бесценно щедрые дары.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25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23081" y="327546"/>
            <a:ext cx="11491415" cy="627797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C:\Users\Teacher\AppData\Local\Microsoft\Windows\INetCache\Content.Word\20201205_1849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407" y="594924"/>
            <a:ext cx="2609850" cy="201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Teacher\AppData\Local\Microsoft\Windows\INetCache\Content.Word\20201205_1843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8148" y="3431204"/>
            <a:ext cx="1768051" cy="235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Teacher\AppData\Local\Microsoft\Windows\INetCache\Content.Word\20201205_1843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7020" y="3794079"/>
            <a:ext cx="1800634" cy="24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Teacher\AppData\Local\Microsoft\Windows\INetCache\Content.Word\20201205_18430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8929" y="1078276"/>
            <a:ext cx="2000606" cy="248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Users\Teacher\AppData\Local\Microsoft\Windows\INetCache\Content.Word\20201205_18424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40742" y="3759341"/>
            <a:ext cx="217805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Teacher\AppData\Local\Microsoft\Windows\INetCache\Content.Word\20201205_18421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71748" y="1068221"/>
            <a:ext cx="2133316" cy="216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Users\Teacher\AppData\Local\Microsoft\Windows\INetCache\Content.Word\20201205_18420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91266" y="2715904"/>
            <a:ext cx="2521677" cy="233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Teacher\AppData\Local\Microsoft\Windows\INetCache\Content.Word\20201205_18484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9536" y="1501254"/>
            <a:ext cx="2546231" cy="214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Овал 24"/>
          <p:cNvSpPr/>
          <p:nvPr/>
        </p:nvSpPr>
        <p:spPr>
          <a:xfrm rot="20766648">
            <a:off x="303433" y="3862302"/>
            <a:ext cx="2101755" cy="278414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179929" y="218364"/>
            <a:ext cx="6741994" cy="111911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Прогулки по водоёмам.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 rot="20663390">
            <a:off x="465651" y="4150958"/>
            <a:ext cx="195163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Вижу я озеро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 сонной ряской,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Белоголовых кувшинок дым…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Край мой застенчивый,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Край уральский,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Край, что не схож ни с каким другим.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49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296537" y="750627"/>
            <a:ext cx="782016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III этап – Итоговый.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Цель: Оценка результатов деятельности, подведение итогов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1.Презентация результатов проведённой работы (фотовыставка,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мультимедийная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презентация)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2. Проведение итоговых занятий по разделам проекта «Водоёмы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Верх-Исетского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района».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3. Презентация по проекту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«Водоёмы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Верх-Исетского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района».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4586" y="1801504"/>
            <a:ext cx="5936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Спасибо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 за внимание!</a:t>
            </a:r>
            <a:endParaRPr lang="ru-RU" sz="60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060811" y="900752"/>
            <a:ext cx="7601803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Участники проекта: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1.Воспитанники старшей группы.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2.Родители 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3.Педагоги.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Вид проекта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: интегрированный, групповой, краткосрочный.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Формы и методы работы с детьми: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- Беседы, занятия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- Отражение полученных знаний в продуктивной деятельности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- Выставка творческих работ детей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-Дидактические игры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1086" y="747619"/>
            <a:ext cx="7384869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>
                <a:solidFill>
                  <a:srgbClr val="990099"/>
                </a:solidFill>
                <a:latin typeface="Monotype Corsiva" pitchFamily="66" charset="0"/>
              </a:rPr>
              <a:t>Цель проекта:</a:t>
            </a:r>
            <a:endParaRPr lang="ru-RU" sz="3200" dirty="0">
              <a:solidFill>
                <a:srgbClr val="990099"/>
              </a:solidFill>
              <a:latin typeface="Monotype Corsiva" pitchFamily="66" charset="0"/>
            </a:endParaRPr>
          </a:p>
          <a:p>
            <a:pPr marL="342900" indent="-342900" fontAlgn="base">
              <a:buFont typeface="Wingdings" pitchFamily="2" charset="2"/>
              <a:buChar char="Ø"/>
            </a:pPr>
            <a:r>
              <a:rPr lang="ru-RU" sz="2800" dirty="0">
                <a:latin typeface="Cambria" pitchFamily="18" charset="0"/>
              </a:rPr>
              <a:t>Воспитание чувства любви к Родине, родному </a:t>
            </a:r>
            <a:r>
              <a:rPr lang="ru-RU" sz="2800" dirty="0" smtClean="0">
                <a:latin typeface="Cambria" pitchFamily="18" charset="0"/>
              </a:rPr>
              <a:t>краю, району.</a:t>
            </a:r>
            <a:endParaRPr lang="ru-RU" sz="2800" dirty="0">
              <a:latin typeface="Cambria" pitchFamily="18" charset="0"/>
            </a:endParaRPr>
          </a:p>
          <a:p>
            <a:pPr marL="342900" indent="-342900" fontAlgn="base">
              <a:buFont typeface="Wingdings" pitchFamily="2" charset="2"/>
              <a:buChar char="Ø"/>
            </a:pPr>
            <a:r>
              <a:rPr lang="ru-RU" sz="2800" dirty="0">
                <a:latin typeface="Cambria" pitchFamily="18" charset="0"/>
              </a:rPr>
              <a:t>Воспитание  детей в духе миролюбия, уважения, бережного отношения ко всему живому на земле.</a:t>
            </a:r>
          </a:p>
          <a:p>
            <a:pPr marL="342900" indent="-342900" fontAlgn="base">
              <a:buFont typeface="Wingdings" pitchFamily="2" charset="2"/>
              <a:buChar char="Ø"/>
            </a:pPr>
            <a:r>
              <a:rPr lang="ru-RU" sz="2800" dirty="0">
                <a:latin typeface="Cambria" pitchFamily="18" charset="0"/>
              </a:rPr>
              <a:t>Приобщение дошкольников к природе Урала.</a:t>
            </a:r>
          </a:p>
          <a:p>
            <a:pPr marL="342900" indent="-342900" fontAlgn="base">
              <a:buFont typeface="Wingdings" pitchFamily="2" charset="2"/>
              <a:buChar char="Ø"/>
            </a:pPr>
            <a:r>
              <a:rPr lang="ru-RU" sz="2800" dirty="0">
                <a:latin typeface="Cambria" pitchFamily="18" charset="0"/>
              </a:rPr>
              <a:t>Воспитывать интерес к явлениям неживой природы.</a:t>
            </a:r>
          </a:p>
        </p:txBody>
      </p:sp>
    </p:spTree>
    <p:extLst>
      <p:ext uri="{BB962C8B-B14F-4D97-AF65-F5344CB8AC3E}">
        <p14:creationId xmlns:p14="http://schemas.microsoft.com/office/powerpoint/2010/main" val="391031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5269" y="343644"/>
            <a:ext cx="9113855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36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Задачи проекта:</a:t>
            </a:r>
            <a:r>
              <a:rPr lang="ru-RU" sz="48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7030A0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Образовательные задачи: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Формировать у детей представления о водоёмах Верх-</a:t>
            </a:r>
            <a:r>
              <a:rPr lang="ru-RU" sz="20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Исетского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Познакомить детей с  достопримечательностями окрестностей Екатеринбурга 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Развивать интерес к родному краю,  к его природным богатствам.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 Расширить знания детей о флоре и фауне района.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Воспитательные задачи: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Формировать у детей бережное, ответственное, эмоционально-доброжелательное отношение к миру природы, к живым существам.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Пробудить в детях чувство любви к своему району 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Оздоровительные задачи: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Охранять и укреплять здоровье детей.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Учить детей правильно взаимодействовать с природой.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Формировать умение рационально использовать природные ресурсы для гармоничного развития личности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26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154" y="633442"/>
            <a:ext cx="57644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sz="36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этап – подготовительный </a:t>
            </a:r>
            <a:endParaRPr lang="ru-RU" sz="2800" b="1" dirty="0">
              <a:solidFill>
                <a:srgbClr val="7030A0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b="1" dirty="0"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Создание условий для реализации проекта «Водоёмы Верх-</a:t>
            </a:r>
            <a:r>
              <a:rPr lang="ru-RU" sz="24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Исетского</a:t>
            </a:r>
            <a:r>
              <a:rPr lang="ru-RU" sz="24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района».</a:t>
            </a:r>
            <a:endParaRPr lang="ru-RU" b="1" dirty="0"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Подбор материала педагогом для реализации проекта.</a:t>
            </a:r>
            <a:endParaRPr lang="ru-RU" b="1" dirty="0"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Беседа с родителями о целях и задачах проекта, привлечение их к сотрудничеству.</a:t>
            </a:r>
            <a:endParaRPr lang="ru-RU" b="1" dirty="0"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Подбор литературы: познавательной, публицистической, художественной для взрослых и детей.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16546" y="653597"/>
            <a:ext cx="3283859" cy="24628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5" t="899" r="9047" b="846"/>
          <a:stretch/>
        </p:blipFill>
        <p:spPr>
          <a:xfrm rot="5400000">
            <a:off x="6350700" y="3621735"/>
            <a:ext cx="3076185" cy="269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0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7750" y="302121"/>
            <a:ext cx="98679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sz="36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 этап – внедренческий .</a:t>
            </a:r>
            <a:endParaRPr lang="ru-RU" sz="2800" b="1" dirty="0">
              <a:solidFill>
                <a:srgbClr val="7030A0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эффективная организация совместной деятельности воспитателей, детей, родителей по реализации проекта.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22860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Рассматривание фотоальбомов (фотографии с видами водоёмов, природа Урала,  флора Урала, фауна Урала).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22860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Беседы с детьми и виртуальные экскурсии </a:t>
            </a:r>
            <a:r>
              <a:rPr lang="ru-RU" sz="2000" b="1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22860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Дидактические </a:t>
            </a:r>
            <a:r>
              <a:rPr lang="ru-RU" sz="2000" b="1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игры.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22860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Разучивание стихов про реки и озёра.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22860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b="1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Художественно - продуктивная деятельность. Лепка «Животные водоёмов».   Рисование «Утка-кряква», «Кто живёт в озере».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22860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b="1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.Изготовление </a:t>
            </a:r>
            <a:r>
              <a:rPr lang="ru-RU" sz="2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макета 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«Пруд в парке» </a:t>
            </a:r>
            <a:r>
              <a:rPr lang="ru-RU" sz="2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(коллективная работа)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22860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b="1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Презентация «Водоёмы Верх-</a:t>
            </a:r>
            <a:r>
              <a:rPr lang="ru-RU" sz="2000" b="1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Исетского</a:t>
            </a:r>
            <a:r>
              <a:rPr lang="ru-RU" sz="2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района.»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8</a:t>
            </a:r>
            <a:r>
              <a:rPr lang="ru-RU" sz="2000" b="1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. </a:t>
            </a:r>
            <a:r>
              <a:rPr lang="ru-RU" sz="2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Участие родителей в реализации проекта: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Фотоальбом:  водоёмы родного края, которые дети посещали летом с родителями</a:t>
            </a:r>
            <a:r>
              <a:rPr lang="ru-RU" sz="2000" b="1" dirty="0" smtClean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80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0923"/>
            <a:ext cx="49594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latin typeface="Monotype Corsiva" pitchFamily="66" charset="0"/>
              </a:rPr>
              <a:t>Про </a:t>
            </a:r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 озёра нам </a:t>
            </a:r>
            <a:r>
              <a:rPr lang="ru-RU" sz="4000" b="1" dirty="0">
                <a:solidFill>
                  <a:srgbClr val="7030A0"/>
                </a:solidFill>
                <a:latin typeface="Monotype Corsiva" pitchFamily="66" charset="0"/>
              </a:rPr>
              <a:t>рассказали</a:t>
            </a:r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, о том как беречь их мы узнали.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52863" y="1054897"/>
            <a:ext cx="3691999" cy="276899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99065" y="3470610"/>
            <a:ext cx="3417248" cy="256293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477672" y="3480180"/>
            <a:ext cx="4883514" cy="2511188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Cambria" pitchFamily="18" charset="0"/>
                <a:ea typeface="Cambria Math" pitchFamily="18" charset="0"/>
              </a:rPr>
              <a:t>Вижу я озеро с сонной ряской,</a:t>
            </a:r>
          </a:p>
          <a:p>
            <a:r>
              <a:rPr lang="ru-RU" sz="2000" b="1" dirty="0">
                <a:solidFill>
                  <a:schemeClr val="tx1"/>
                </a:solidFill>
                <a:latin typeface="Cambria" pitchFamily="18" charset="0"/>
                <a:ea typeface="Cambria Math" pitchFamily="18" charset="0"/>
              </a:rPr>
              <a:t>Белоголовых кувшинок дым…</a:t>
            </a:r>
          </a:p>
          <a:p>
            <a:r>
              <a:rPr lang="ru-RU" sz="2000" b="1" dirty="0">
                <a:solidFill>
                  <a:schemeClr val="tx1"/>
                </a:solidFill>
                <a:latin typeface="Cambria" pitchFamily="18" charset="0"/>
                <a:ea typeface="Cambria Math" pitchFamily="18" charset="0"/>
              </a:rPr>
              <a:t>Край мой застенчивый,</a:t>
            </a:r>
          </a:p>
          <a:p>
            <a:r>
              <a:rPr lang="ru-RU" sz="2000" b="1" dirty="0">
                <a:solidFill>
                  <a:schemeClr val="tx1"/>
                </a:solidFill>
                <a:latin typeface="Cambria" pitchFamily="18" charset="0"/>
                <a:ea typeface="Cambria Math" pitchFamily="18" charset="0"/>
              </a:rPr>
              <a:t>Край уральский,</a:t>
            </a:r>
          </a:p>
          <a:p>
            <a:r>
              <a:rPr lang="ru-RU" sz="2000" b="1" dirty="0">
                <a:solidFill>
                  <a:schemeClr val="tx1"/>
                </a:solidFill>
                <a:latin typeface="Cambria" pitchFamily="18" charset="0"/>
                <a:ea typeface="Cambria Math" pitchFamily="18" charset="0"/>
              </a:rPr>
              <a:t>Край, что не схож ни с каким другим.</a:t>
            </a:r>
          </a:p>
        </p:txBody>
      </p:sp>
      <p:pic>
        <p:nvPicPr>
          <p:cNvPr id="7" name="Picture 2" descr="C:\Users\User\Desktop\фото про урал\_DSC661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105583" y="384907"/>
            <a:ext cx="3652052" cy="242653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3088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33" y="1758956"/>
            <a:ext cx="4005485" cy="3004114"/>
          </a:xfrm>
          <a:prstGeom prst="rect">
            <a:avLst/>
          </a:prstGeom>
          <a:ln w="28575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58928" y="3654218"/>
            <a:ext cx="3131206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175" y="299124"/>
            <a:ext cx="3913860" cy="293539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 rot="1086446">
            <a:off x="4767841" y="3589750"/>
            <a:ext cx="3474269" cy="24632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Тихо плещется вода.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Ряска, лилии, рогоз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И кубышка, и тростник.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Есть беззубка, прудовик.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Водомерка вот бежит.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Всюду бурно жизнь кипит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5129" y="419248"/>
            <a:ext cx="58609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Стихи про водоёмы мы читали, </a:t>
            </a:r>
          </a:p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 игры поиграли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32770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6604" y="272956"/>
            <a:ext cx="494049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Кто живёт в пруду узнали, и  конечно обыграли, а потом нарисовали.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974" y="2072242"/>
            <a:ext cx="3002506" cy="22518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389" y="4533322"/>
            <a:ext cx="2731684" cy="2048763"/>
          </a:xfrm>
          <a:prstGeom prst="rect">
            <a:avLst/>
          </a:prstGeom>
          <a:ln w="28575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0" r="25838"/>
          <a:stretch>
            <a:fillRect/>
          </a:stretch>
        </p:blipFill>
        <p:spPr>
          <a:xfrm rot="5400000">
            <a:off x="122137" y="2763474"/>
            <a:ext cx="2709000" cy="245124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7030A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>
          <a:xfrm rot="808750">
            <a:off x="6538006" y="4358472"/>
            <a:ext cx="5087564" cy="173712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Cambria" pitchFamily="18" charset="0"/>
              </a:rPr>
              <a:t>Пруд – это капелька большого мира.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Cambria" pitchFamily="18" charset="0"/>
              </a:rPr>
              <a:t>Жизнь там бурлит, кипит во всю.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Cambria" pitchFamily="18" charset="0"/>
              </a:rPr>
              <a:t>Рыбки, лягушки, стрекозы, ракушки-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Cambria" pitchFamily="18" charset="0"/>
              </a:rPr>
              <a:t>Каждый там жизнь проживает свою.</a:t>
            </a:r>
            <a:endParaRPr lang="ru-RU" sz="20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758" y="353774"/>
            <a:ext cx="3367871" cy="252590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178" y="1421505"/>
            <a:ext cx="3345402" cy="2509051"/>
          </a:xfrm>
          <a:prstGeom prst="rect">
            <a:avLst/>
          </a:prstGeom>
          <a:ln w="28575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639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1626</TotalTime>
  <Words>688</Words>
  <Application>Microsoft Office PowerPoint</Application>
  <PresentationFormat>Широкоэкранный</PresentationFormat>
  <Paragraphs>97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Calibri</vt:lpstr>
      <vt:lpstr>Cambria</vt:lpstr>
      <vt:lpstr>Cambria Math</vt:lpstr>
      <vt:lpstr>Monotype Corsiva</vt:lpstr>
      <vt:lpstr>Times New Roman</vt:lpstr>
      <vt:lpstr>Trebuchet MS</vt:lpstr>
      <vt:lpstr>Wingdings</vt:lpstr>
      <vt:lpstr>Wingdings 3</vt:lpstr>
      <vt:lpstr>Аспект</vt:lpstr>
      <vt:lpstr>Познавательный проект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МБДОУ 249</cp:lastModifiedBy>
  <cp:revision>56</cp:revision>
  <dcterms:created xsi:type="dcterms:W3CDTF">2020-12-04T03:59:25Z</dcterms:created>
  <dcterms:modified xsi:type="dcterms:W3CDTF">2021-02-03T05:21:07Z</dcterms:modified>
</cp:coreProperties>
</file>