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70" r:id="rId3"/>
    <p:sldId id="257" r:id="rId4"/>
    <p:sldId id="259" r:id="rId5"/>
    <p:sldId id="260" r:id="rId6"/>
    <p:sldId id="263" r:id="rId7"/>
    <p:sldId id="264" r:id="rId8"/>
    <p:sldId id="265" r:id="rId9"/>
    <p:sldId id="267" r:id="rId10"/>
    <p:sldId id="269" r:id="rId11"/>
    <p:sldId id="266" r:id="rId12"/>
    <p:sldId id="262" r:id="rId13"/>
    <p:sldId id="271" r:id="rId14"/>
    <p:sldId id="272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A0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1" autoAdjust="0"/>
    <p:restoredTop sz="94660"/>
  </p:normalViewPr>
  <p:slideViewPr>
    <p:cSldViewPr snapToGrid="0">
      <p:cViewPr varScale="1">
        <p:scale>
          <a:sx n="88" d="100"/>
          <a:sy n="88" d="100"/>
        </p:scale>
        <p:origin x="269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A2B64-2D01-40A7-BC0D-33A3239D02D6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F1B7E-E9D5-42CE-99C9-05660BB7BD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866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A2B64-2D01-40A7-BC0D-33A3239D02D6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F1B7E-E9D5-42CE-99C9-05660BB7BD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208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A2B64-2D01-40A7-BC0D-33A3239D02D6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F1B7E-E9D5-42CE-99C9-05660BB7BD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32311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A2B64-2D01-40A7-BC0D-33A3239D02D6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F1B7E-E9D5-42CE-99C9-05660BB7BD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23133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A2B64-2D01-40A7-BC0D-33A3239D02D6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F1B7E-E9D5-42CE-99C9-05660BB7BD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35419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A2B64-2D01-40A7-BC0D-33A3239D02D6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F1B7E-E9D5-42CE-99C9-05660BB7BD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6102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A2B64-2D01-40A7-BC0D-33A3239D02D6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F1B7E-E9D5-42CE-99C9-05660BB7BD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38609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A2B64-2D01-40A7-BC0D-33A3239D02D6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F1B7E-E9D5-42CE-99C9-05660BB7BD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088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A2B64-2D01-40A7-BC0D-33A3239D02D6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F1B7E-E9D5-42CE-99C9-05660BB7BD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9512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A2B64-2D01-40A7-BC0D-33A3239D02D6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F1B7E-E9D5-42CE-99C9-05660BB7BD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093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A2B64-2D01-40A7-BC0D-33A3239D02D6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F1B7E-E9D5-42CE-99C9-05660BB7BD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518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A2B64-2D01-40A7-BC0D-33A3239D02D6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F1B7E-E9D5-42CE-99C9-05660BB7BD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1973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A2B64-2D01-40A7-BC0D-33A3239D02D6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F1B7E-E9D5-42CE-99C9-05660BB7BD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522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A2B64-2D01-40A7-BC0D-33A3239D02D6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F1B7E-E9D5-42CE-99C9-05660BB7BD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936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A2B64-2D01-40A7-BC0D-33A3239D02D6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F1B7E-E9D5-42CE-99C9-05660BB7BD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436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A2B64-2D01-40A7-BC0D-33A3239D02D6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F1B7E-E9D5-42CE-99C9-05660BB7BD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995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0A2B64-2D01-40A7-BC0D-33A3239D02D6}" type="datetimeFigureOut">
              <a:rPr lang="ru-RU" smtClean="0"/>
              <a:pPr/>
              <a:t>03.02.2021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5AF1B7E-E9D5-42CE-99C9-05660BB7BD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115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33490" y="1481426"/>
            <a:ext cx="7766936" cy="1646302"/>
          </a:xfrm>
        </p:spPr>
        <p:txBody>
          <a:bodyPr/>
          <a:lstStyle/>
          <a:p>
            <a:r>
              <a:rPr lang="ru-RU" dirty="0" smtClean="0"/>
              <a:t>Познавательный проект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93557" y="3371565"/>
            <a:ext cx="9073847" cy="1096899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rgbClr val="7030A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«Водоёмы Верх-</a:t>
            </a:r>
            <a:r>
              <a:rPr lang="ru-RU" sz="4400" b="1" dirty="0" err="1">
                <a:solidFill>
                  <a:srgbClr val="7030A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</a:t>
            </a:r>
            <a:r>
              <a:rPr lang="ru-RU" sz="4400" b="1" dirty="0" err="1" smtClean="0">
                <a:solidFill>
                  <a:srgbClr val="7030A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сетского</a:t>
            </a:r>
            <a:r>
              <a:rPr lang="ru-RU" sz="4400" b="1" dirty="0" smtClean="0">
                <a:solidFill>
                  <a:srgbClr val="7030A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района»</a:t>
            </a:r>
            <a:endParaRPr lang="ru-RU" sz="4400" b="1" dirty="0">
              <a:solidFill>
                <a:srgbClr val="7030A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5199017" y="5283706"/>
            <a:ext cx="674732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Выполнила: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воспитатель высшей квалификационной категории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Кудрявцева </a:t>
            </a:r>
            <a:r>
              <a:rPr lang="ru-RU" b="1" dirty="0" smtClean="0">
                <a:latin typeface="Cambria" pitchFamily="18" charset="0"/>
                <a:ea typeface="Calibri" pitchFamily="34" charset="0"/>
                <a:cs typeface="Times New Roman" pitchFamily="18" charset="0"/>
              </a:rPr>
              <a:t>Наталья Борисовна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              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47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1320" y="573207"/>
            <a:ext cx="59178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</a:rPr>
              <a:t>Макет водоёмов мы создали, уточки там гуляют.</a:t>
            </a:r>
            <a:endParaRPr lang="ru-RU" sz="3200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49050" y="387271"/>
            <a:ext cx="3850995" cy="2888192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899" y="3500492"/>
            <a:ext cx="3961689" cy="297126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28575" cap="sq">
            <a:solidFill>
              <a:srgbClr val="FF000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405839" y="3362308"/>
            <a:ext cx="3581205" cy="2835606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Овал 7"/>
          <p:cNvSpPr/>
          <p:nvPr/>
        </p:nvSpPr>
        <p:spPr>
          <a:xfrm>
            <a:off x="559557" y="2047163"/>
            <a:ext cx="3357350" cy="2565779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Cambria" pitchFamily="18" charset="0"/>
              </a:rPr>
              <a:t>Я к воде теперь пойду.</a:t>
            </a:r>
          </a:p>
          <a:p>
            <a:pPr algn="ctr"/>
            <a:r>
              <a:rPr lang="ru-RU" b="1" dirty="0" smtClean="0">
                <a:latin typeface="Cambria" pitchFamily="18" charset="0"/>
              </a:rPr>
              <a:t>Кто там плавает в пруду?</a:t>
            </a:r>
          </a:p>
          <a:p>
            <a:pPr algn="ctr"/>
            <a:r>
              <a:rPr lang="ru-RU" b="1" dirty="0" smtClean="0">
                <a:latin typeface="Cambria" pitchFamily="18" charset="0"/>
              </a:rPr>
              <a:t>У кустов, где незабудки,</a:t>
            </a:r>
          </a:p>
          <a:p>
            <a:pPr algn="ctr"/>
            <a:r>
              <a:rPr lang="ru-RU" b="1" dirty="0" smtClean="0">
                <a:latin typeface="Cambria" pitchFamily="18" charset="0"/>
              </a:rPr>
              <a:t>Стерегут рыбёшку  утки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9212" y="263252"/>
            <a:ext cx="489589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Monotype Corsiva" pitchFamily="66" charset="0"/>
              </a:rPr>
              <a:t>Рисуем, лепим, мастерим, </a:t>
            </a:r>
            <a:endParaRPr lang="ru-RU" sz="3600" b="1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</a:rPr>
              <a:t>удивить </a:t>
            </a:r>
            <a:r>
              <a:rPr lang="ru-RU" sz="3600" b="1" dirty="0">
                <a:solidFill>
                  <a:srgbClr val="C00000"/>
                </a:solidFill>
                <a:latin typeface="Monotype Corsiva" pitchFamily="66" charset="0"/>
              </a:rPr>
              <a:t>мы всех </a:t>
            </a:r>
            <a: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</a:rPr>
              <a:t> хотим</a:t>
            </a:r>
            <a:r>
              <a:rPr lang="ru-RU" sz="3600" b="1" dirty="0">
                <a:solidFill>
                  <a:srgbClr val="C00000"/>
                </a:solidFill>
                <a:latin typeface="Monotype Corsiva" pitchFamily="66" charset="0"/>
              </a:rPr>
              <a:t>.</a:t>
            </a:r>
            <a:endParaRPr lang="ru-RU" sz="3600" dirty="0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98674" y="3998318"/>
            <a:ext cx="3401674" cy="2551255"/>
          </a:xfrm>
          <a:prstGeom prst="rect">
            <a:avLst/>
          </a:prstGeom>
          <a:ln w="28575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037" y="1791151"/>
            <a:ext cx="3234676" cy="242600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28575" cap="sq">
            <a:solidFill>
              <a:srgbClr val="FF000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529" y="4122191"/>
            <a:ext cx="3302758" cy="2477069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 descr="C:\Users\User\Desktop\фото про урал\16060119\_DSC6381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4189863" y="1565503"/>
            <a:ext cx="3735826" cy="2482194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 rot="926861">
            <a:off x="7901697" y="733531"/>
            <a:ext cx="4110079" cy="1910686"/>
          </a:xfrm>
          <a:prstGeom prst="snip2DiagRect">
            <a:avLst>
              <a:gd name="adj1" fmla="val 0"/>
              <a:gd name="adj2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  <a:latin typeface="Cambria" pitchFamily="18" charset="0"/>
              </a:rPr>
              <a:t>Моря, океаны, озера и реки 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Cambria" pitchFamily="18" charset="0"/>
              </a:rPr>
              <a:t>Ну и конечно же пруды.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Cambria" pitchFamily="18" charset="0"/>
              </a:rPr>
              <a:t>Всё это нашей любимой природы 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Cambria" pitchFamily="18" charset="0"/>
              </a:rPr>
              <a:t>Бесценно щедрые дары.</a:t>
            </a:r>
            <a:endParaRPr lang="ru-RU" b="1" dirty="0">
              <a:solidFill>
                <a:schemeClr val="tx1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25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>
          <a:xfrm>
            <a:off x="423081" y="327546"/>
            <a:ext cx="11491415" cy="627797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 descr="C:\Users\Teacher\AppData\Local\Microsoft\Windows\INetCache\Content.Word\20201205_18490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2407" y="594924"/>
            <a:ext cx="2609850" cy="2010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C:\Users\Teacher\AppData\Local\Microsoft\Windows\INetCache\Content.Word\20201205_18434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58148" y="3431204"/>
            <a:ext cx="1768051" cy="2355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C:\Users\Teacher\AppData\Local\Microsoft\Windows\INetCache\Content.Word\20201205_18431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7020" y="3794079"/>
            <a:ext cx="1800634" cy="247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C:\Users\Teacher\AppData\Local\Microsoft\Windows\INetCache\Content.Word\20201205_18430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8929" y="1078276"/>
            <a:ext cx="2000606" cy="2483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C:\Users\Teacher\AppData\Local\Microsoft\Windows\INetCache\Content.Word\20201205_18424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40742" y="3759341"/>
            <a:ext cx="2178050" cy="217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C:\Users\Teacher\AppData\Local\Microsoft\Windows\INetCache\Content.Word\20201205_184217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371748" y="1068221"/>
            <a:ext cx="2133316" cy="2166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C:\Users\Teacher\AppData\Local\Microsoft\Windows\INetCache\Content.Word\20201205_184202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91266" y="2715904"/>
            <a:ext cx="2521677" cy="2333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Users\Teacher\AppData\Local\Microsoft\Windows\INetCache\Content.Word\20201205_184846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359536" y="1501254"/>
            <a:ext cx="2546231" cy="2142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Овал 24"/>
          <p:cNvSpPr/>
          <p:nvPr/>
        </p:nvSpPr>
        <p:spPr>
          <a:xfrm rot="20766648">
            <a:off x="303433" y="3862302"/>
            <a:ext cx="2101755" cy="2784143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179929" y="218364"/>
            <a:ext cx="6741994" cy="1119116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 smtClean="0">
                <a:solidFill>
                  <a:srgbClr val="7030A0"/>
                </a:solidFill>
                <a:latin typeface="Monotype Corsiva" pitchFamily="66" charset="0"/>
              </a:rPr>
              <a:t>Прогулки по водоёмам.</a:t>
            </a:r>
            <a:endParaRPr lang="ru-RU" sz="40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 rot="20663390">
            <a:off x="465651" y="4150958"/>
            <a:ext cx="1951631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Вижу я озеро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с сонной ряской,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Белоголовых кувшинок дым…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Край мой застенчивый,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Край уральский,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Край, что не схож ни с каким другим.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496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1296537" y="750627"/>
            <a:ext cx="7820167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III этап – Итоговый.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Цель: Оценка результатов деятельности, подведение итогов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1.Презентация результатов проведённой работы (фотовыставка,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мультимедийная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 презентация)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2. Проведение итоговых занятий по разделам проекта «Водоёмы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Верх-Исетского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 района».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3. Презентация по проекту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«Водоёмы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Верх-Исетского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 района».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24586" y="1801504"/>
            <a:ext cx="59367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Спасибо</a:t>
            </a:r>
          </a:p>
          <a:p>
            <a:pPr algn="ctr"/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 за внимание!</a:t>
            </a:r>
            <a:endParaRPr lang="ru-RU" sz="6000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2060811" y="900752"/>
            <a:ext cx="7601803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Участники проекта: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1.Воспитанники старшей группы.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2.Родители 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3.Педагоги.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Вид проекта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: интегрированный, групповой, краткосрочный.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Формы и методы работы с детьми: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- Беседы, занятия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- Отражение полученных знаний в продуктивной деятельности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- Выставка творческих работ детей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-Дидактические игры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1086" y="747619"/>
            <a:ext cx="7384869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3200" b="1" dirty="0">
                <a:solidFill>
                  <a:srgbClr val="990099"/>
                </a:solidFill>
                <a:latin typeface="Monotype Corsiva" pitchFamily="66" charset="0"/>
              </a:rPr>
              <a:t>Цель проекта:</a:t>
            </a:r>
            <a:endParaRPr lang="ru-RU" sz="3200" dirty="0">
              <a:solidFill>
                <a:srgbClr val="990099"/>
              </a:solidFill>
              <a:latin typeface="Monotype Corsiva" pitchFamily="66" charset="0"/>
            </a:endParaRPr>
          </a:p>
          <a:p>
            <a:pPr marL="342900" indent="-342900" fontAlgn="base">
              <a:buFont typeface="Wingdings" pitchFamily="2" charset="2"/>
              <a:buChar char="Ø"/>
            </a:pPr>
            <a:r>
              <a:rPr lang="ru-RU" sz="2800" dirty="0">
                <a:latin typeface="Cambria" pitchFamily="18" charset="0"/>
              </a:rPr>
              <a:t>Воспитание чувства любви к Родине, родному </a:t>
            </a:r>
            <a:r>
              <a:rPr lang="ru-RU" sz="2800" dirty="0" smtClean="0">
                <a:latin typeface="Cambria" pitchFamily="18" charset="0"/>
              </a:rPr>
              <a:t>краю, району.</a:t>
            </a:r>
            <a:endParaRPr lang="ru-RU" sz="2800" dirty="0">
              <a:latin typeface="Cambria" pitchFamily="18" charset="0"/>
            </a:endParaRPr>
          </a:p>
          <a:p>
            <a:pPr marL="342900" indent="-342900" fontAlgn="base">
              <a:buFont typeface="Wingdings" pitchFamily="2" charset="2"/>
              <a:buChar char="Ø"/>
            </a:pPr>
            <a:r>
              <a:rPr lang="ru-RU" sz="2800" dirty="0">
                <a:latin typeface="Cambria" pitchFamily="18" charset="0"/>
              </a:rPr>
              <a:t>Воспитание  детей в духе миролюбия, уважения, бережного отношения ко всему живому на земле.</a:t>
            </a:r>
          </a:p>
          <a:p>
            <a:pPr marL="342900" indent="-342900" fontAlgn="base">
              <a:buFont typeface="Wingdings" pitchFamily="2" charset="2"/>
              <a:buChar char="Ø"/>
            </a:pPr>
            <a:r>
              <a:rPr lang="ru-RU" sz="2800" dirty="0">
                <a:latin typeface="Cambria" pitchFamily="18" charset="0"/>
              </a:rPr>
              <a:t>Приобщение дошкольников к природе Урала.</a:t>
            </a:r>
          </a:p>
          <a:p>
            <a:pPr marL="342900" indent="-342900" fontAlgn="base">
              <a:buFont typeface="Wingdings" pitchFamily="2" charset="2"/>
              <a:buChar char="Ø"/>
            </a:pPr>
            <a:r>
              <a:rPr lang="ru-RU" sz="2800" dirty="0">
                <a:latin typeface="Cambria" pitchFamily="18" charset="0"/>
              </a:rPr>
              <a:t>Воспитывать интерес к явлениям неживой природы.</a:t>
            </a:r>
          </a:p>
        </p:txBody>
      </p:sp>
    </p:spTree>
    <p:extLst>
      <p:ext uri="{BB962C8B-B14F-4D97-AF65-F5344CB8AC3E}">
        <p14:creationId xmlns:p14="http://schemas.microsoft.com/office/powerpoint/2010/main" val="391031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95269" y="343644"/>
            <a:ext cx="9113855" cy="61401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Aft>
                <a:spcPts val="0"/>
              </a:spcAft>
            </a:pPr>
            <a:r>
              <a:rPr lang="ru-RU" sz="3600" b="1" dirty="0">
                <a:solidFill>
                  <a:srgbClr val="7030A0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Задачи проекта:</a:t>
            </a:r>
            <a:r>
              <a:rPr lang="ru-RU" sz="4800" b="1" dirty="0">
                <a:solidFill>
                  <a:srgbClr val="7030A0"/>
                </a:solidFill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srgbClr val="7030A0"/>
              </a:solidFill>
              <a:latin typeface="Monotype Corsiva" panose="03010101010201010101" pitchFamily="66" charset="0"/>
              <a:ea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2000" i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 Образовательные задачи: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Формировать у детей представления о водоёмах Верх-</a:t>
            </a:r>
            <a:r>
              <a:rPr lang="ru-RU" sz="2000" dirty="0" err="1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Исетского</a:t>
            </a:r>
            <a:r>
              <a:rPr lang="ru-RU" sz="2000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района.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Познакомить детей с  достопримечательностями окрестностей Екатеринбурга 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Развивать интерес к родному краю,  к его природным богатствам.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 Расширить знания детей о флоре и фауне района.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i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 Воспитательные задачи: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Формировать у детей бережное, ответственное, эмоционально-доброжелательное отношение к миру природы, к живым существам.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Пробудить в детях чувство любви к своему району 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2000" i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III. Оздоровительные задачи: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Охранять и укреплять здоровье детей.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Учить детей правильно взаимодействовать с природой.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Формировать умение рационально использовать природные ресурсы для гармоничного развития личности</a:t>
            </a:r>
            <a:r>
              <a:rPr lang="ru-RU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2260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6154" y="633442"/>
            <a:ext cx="576440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Aft>
                <a:spcPts val="0"/>
              </a:spcAft>
            </a:pPr>
            <a:r>
              <a:rPr lang="ru-RU" sz="3600" b="1" dirty="0">
                <a:solidFill>
                  <a:srgbClr val="7030A0"/>
                </a:solidFill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этап – подготовительный </a:t>
            </a:r>
            <a:endParaRPr lang="ru-RU" sz="2800" b="1" dirty="0">
              <a:solidFill>
                <a:srgbClr val="7030A0"/>
              </a:solidFill>
              <a:latin typeface="Monotype Corsiva" panose="03010101010201010101" pitchFamily="66" charset="0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endParaRPr lang="ru-RU" b="1" dirty="0"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Создание условий для реализации проекта «Водоёмы Верх-</a:t>
            </a:r>
            <a:r>
              <a:rPr lang="ru-RU" sz="2400" b="1" dirty="0" err="1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Исетского</a:t>
            </a:r>
            <a:r>
              <a:rPr lang="ru-RU" sz="24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района».</a:t>
            </a:r>
            <a:endParaRPr lang="ru-RU" b="1" dirty="0"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ru-RU" sz="24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Подбор материала педагогом для реализации проекта.</a:t>
            </a:r>
            <a:endParaRPr lang="ru-RU" b="1" dirty="0"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ru-RU" sz="24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Беседа с родителями о целях и задачах проекта, привлечение их к сотрудничеству.</a:t>
            </a:r>
            <a:endParaRPr lang="ru-RU" b="1" dirty="0">
              <a:latin typeface="Cambria" panose="02040503050406030204" pitchFamily="18" charset="0"/>
              <a:ea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Подбор литературы: познавательной, публицистической, художественной для взрослых и детей.</a:t>
            </a:r>
            <a:endParaRPr lang="ru-RU" sz="2400" b="1" dirty="0">
              <a:latin typeface="Cambria" panose="0204050305040603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016546" y="653597"/>
            <a:ext cx="3283859" cy="24628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5" t="899" r="9047" b="846"/>
          <a:stretch/>
        </p:blipFill>
        <p:spPr>
          <a:xfrm rot="5400000">
            <a:off x="6350700" y="3621735"/>
            <a:ext cx="3076185" cy="2699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50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7750" y="302121"/>
            <a:ext cx="98679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Aft>
                <a:spcPts val="0"/>
              </a:spcAft>
            </a:pPr>
            <a:r>
              <a:rPr lang="ru-RU" sz="3600" b="1" dirty="0">
                <a:solidFill>
                  <a:srgbClr val="7030A0"/>
                </a:solidFill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 этап – внедренческий .</a:t>
            </a:r>
            <a:endParaRPr lang="ru-RU" sz="2800" b="1" dirty="0">
              <a:solidFill>
                <a:srgbClr val="7030A0"/>
              </a:solidFill>
              <a:latin typeface="Monotype Corsiva" panose="03010101010201010101" pitchFamily="66" charset="0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Цель: эффективная организация совместной деятельности воспитателей, детей, родителей по реализации проекта.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228600" algn="l"/>
              </a:tabLst>
            </a:pPr>
            <a:r>
              <a:rPr lang="ru-RU" sz="2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Рассматривание фотоальбомов (фотографии с видами водоёмов, природа Урала,  флора Урала, фауна Урала).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228600" algn="l"/>
              </a:tabLst>
            </a:pPr>
            <a:r>
              <a:rPr lang="ru-RU" sz="2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Беседы с детьми и виртуальные экскурсии </a:t>
            </a:r>
            <a:r>
              <a:rPr lang="ru-RU" sz="2000" b="1" dirty="0" smtClean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228600" algn="l"/>
              </a:tabLst>
            </a:pPr>
            <a:r>
              <a:rPr lang="ru-RU" sz="2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b="1" dirty="0" smtClean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Дидактические </a:t>
            </a:r>
            <a:r>
              <a:rPr lang="ru-RU" sz="2000" b="1" dirty="0" smtClean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игры.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228600" algn="l"/>
              </a:tabLst>
            </a:pPr>
            <a:r>
              <a:rPr lang="ru-RU" sz="2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000" b="1" dirty="0" smtClean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Разучивание стихов про реки и озёра.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228600" algn="l"/>
              </a:tabLst>
            </a:pPr>
            <a:r>
              <a:rPr lang="ru-RU" sz="2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000" b="1" dirty="0" smtClean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Художественно - продуктивная деятельность. Лепка «Животные водоёмов».   Рисование «Утка-кряква», «Кто живёт в озере».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228600" algn="l"/>
              </a:tabLst>
            </a:pPr>
            <a:r>
              <a:rPr lang="ru-RU" sz="2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000" b="1" dirty="0" smtClean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.Изготовление </a:t>
            </a:r>
            <a:r>
              <a:rPr lang="ru-RU" sz="2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макета </a:t>
            </a:r>
            <a:r>
              <a:rPr lang="ru-RU" sz="2000" b="1" dirty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«Пруд в парке» </a:t>
            </a:r>
            <a:r>
              <a:rPr lang="ru-RU" sz="2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(коллективная работа)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228600" algn="l"/>
              </a:tabLst>
            </a:pPr>
            <a:r>
              <a:rPr lang="ru-RU" sz="2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000" b="1" dirty="0" smtClean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Презентация «Водоёмы Верх-</a:t>
            </a:r>
            <a:r>
              <a:rPr lang="ru-RU" sz="2000" b="1" dirty="0" err="1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Исетского</a:t>
            </a:r>
            <a:r>
              <a:rPr lang="ru-RU" sz="2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района.»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2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8</a:t>
            </a:r>
            <a:r>
              <a:rPr lang="ru-RU" sz="2000" b="1" dirty="0" smtClean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. </a:t>
            </a:r>
            <a:r>
              <a:rPr lang="ru-RU" sz="2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Участие родителей в реализации проекта: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Фотоальбом:  водоёмы родного края, которые дети посещали летом с родителями</a:t>
            </a:r>
            <a:r>
              <a:rPr lang="ru-RU" sz="2000" b="1" dirty="0" smtClean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80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90923"/>
            <a:ext cx="495941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7030A0"/>
                </a:solidFill>
                <a:latin typeface="Monotype Corsiva" pitchFamily="66" charset="0"/>
              </a:rPr>
              <a:t>Про </a:t>
            </a:r>
            <a:r>
              <a:rPr lang="ru-RU" sz="4000" b="1" dirty="0" smtClean="0">
                <a:solidFill>
                  <a:srgbClr val="7030A0"/>
                </a:solidFill>
                <a:latin typeface="Monotype Corsiva" pitchFamily="66" charset="0"/>
              </a:rPr>
              <a:t> озёра нам </a:t>
            </a:r>
            <a:r>
              <a:rPr lang="ru-RU" sz="4000" b="1" dirty="0">
                <a:solidFill>
                  <a:srgbClr val="7030A0"/>
                </a:solidFill>
                <a:latin typeface="Monotype Corsiva" pitchFamily="66" charset="0"/>
              </a:rPr>
              <a:t>рассказали</a:t>
            </a:r>
            <a:r>
              <a:rPr lang="ru-RU" sz="4000" b="1" dirty="0" smtClean="0">
                <a:solidFill>
                  <a:srgbClr val="7030A0"/>
                </a:solidFill>
                <a:latin typeface="Monotype Corsiva" pitchFamily="66" charset="0"/>
              </a:rPr>
              <a:t>, о том как беречь их мы узнали.</a:t>
            </a:r>
          </a:p>
          <a:p>
            <a:pPr algn="ctr"/>
            <a:r>
              <a:rPr lang="ru-RU" sz="4000" b="1" dirty="0" smtClean="0">
                <a:solidFill>
                  <a:srgbClr val="7030A0"/>
                </a:solidFill>
                <a:latin typeface="Monotype Corsiva" pitchFamily="66" charset="0"/>
              </a:rPr>
              <a:t> </a:t>
            </a:r>
            <a:endParaRPr lang="ru-RU" sz="4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652863" y="1054897"/>
            <a:ext cx="3691999" cy="2768999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99065" y="3470610"/>
            <a:ext cx="3417248" cy="2562936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Скругленный прямоугольник 4"/>
          <p:cNvSpPr/>
          <p:nvPr/>
        </p:nvSpPr>
        <p:spPr>
          <a:xfrm>
            <a:off x="477672" y="3480180"/>
            <a:ext cx="4883514" cy="2511188"/>
          </a:xfrm>
          <a:prstGeom prst="round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tx1"/>
                </a:solidFill>
                <a:latin typeface="Cambria" pitchFamily="18" charset="0"/>
                <a:ea typeface="Cambria Math" pitchFamily="18" charset="0"/>
              </a:rPr>
              <a:t>Вижу я озеро с сонной ряской,</a:t>
            </a:r>
          </a:p>
          <a:p>
            <a:r>
              <a:rPr lang="ru-RU" sz="2000" b="1" dirty="0">
                <a:solidFill>
                  <a:schemeClr val="tx1"/>
                </a:solidFill>
                <a:latin typeface="Cambria" pitchFamily="18" charset="0"/>
                <a:ea typeface="Cambria Math" pitchFamily="18" charset="0"/>
              </a:rPr>
              <a:t>Белоголовых кувшинок дым…</a:t>
            </a:r>
          </a:p>
          <a:p>
            <a:r>
              <a:rPr lang="ru-RU" sz="2000" b="1" dirty="0">
                <a:solidFill>
                  <a:schemeClr val="tx1"/>
                </a:solidFill>
                <a:latin typeface="Cambria" pitchFamily="18" charset="0"/>
                <a:ea typeface="Cambria Math" pitchFamily="18" charset="0"/>
              </a:rPr>
              <a:t>Край мой застенчивый,</a:t>
            </a:r>
          </a:p>
          <a:p>
            <a:r>
              <a:rPr lang="ru-RU" sz="2000" b="1" dirty="0">
                <a:solidFill>
                  <a:schemeClr val="tx1"/>
                </a:solidFill>
                <a:latin typeface="Cambria" pitchFamily="18" charset="0"/>
                <a:ea typeface="Cambria Math" pitchFamily="18" charset="0"/>
              </a:rPr>
              <a:t>Край уральский,</a:t>
            </a:r>
          </a:p>
          <a:p>
            <a:r>
              <a:rPr lang="ru-RU" sz="2000" b="1" dirty="0">
                <a:solidFill>
                  <a:schemeClr val="tx1"/>
                </a:solidFill>
                <a:latin typeface="Cambria" pitchFamily="18" charset="0"/>
                <a:ea typeface="Cambria Math" pitchFamily="18" charset="0"/>
              </a:rPr>
              <a:t>Край, что не схож ни с каким другим.</a:t>
            </a:r>
          </a:p>
        </p:txBody>
      </p:sp>
      <p:pic>
        <p:nvPicPr>
          <p:cNvPr id="7" name="Picture 2" descr="C:\Users\User\Desktop\фото про урал\_DSC6611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105583" y="384907"/>
            <a:ext cx="3652052" cy="2426532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30881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33" y="1758956"/>
            <a:ext cx="4005485" cy="3004114"/>
          </a:xfrm>
          <a:prstGeom prst="rect">
            <a:avLst/>
          </a:prstGeom>
          <a:ln w="28575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58928" y="3654218"/>
            <a:ext cx="3131206" cy="27432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28575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3175" y="299124"/>
            <a:ext cx="3913860" cy="2935395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Скругленный прямоугольник 6"/>
          <p:cNvSpPr/>
          <p:nvPr/>
        </p:nvSpPr>
        <p:spPr>
          <a:xfrm rot="1086446">
            <a:off x="4767841" y="3589750"/>
            <a:ext cx="3474269" cy="24632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  <a:latin typeface="Cambria" pitchFamily="18" charset="0"/>
              </a:rPr>
              <a:t>Тихо плещется вода.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Cambria" pitchFamily="18" charset="0"/>
              </a:rPr>
              <a:t>Ряска, лилии, рогоз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Cambria" pitchFamily="18" charset="0"/>
              </a:rPr>
              <a:t>И кубышка, и тростник.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Cambria" pitchFamily="18" charset="0"/>
              </a:rPr>
              <a:t>Есть беззубка, прудовик.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Cambria" pitchFamily="18" charset="0"/>
              </a:rPr>
              <a:t>Водомерка вот бежит.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Cambria" pitchFamily="18" charset="0"/>
              </a:rPr>
              <a:t>Всюду бурно жизнь кипит</a:t>
            </a:r>
            <a:endParaRPr lang="ru-RU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5129" y="419248"/>
            <a:ext cx="586090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Стихи про водоёмы мы читали, </a:t>
            </a:r>
          </a:p>
          <a:p>
            <a:pPr algn="ctr"/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в игры поиграли</a:t>
            </a:r>
            <a:r>
              <a:rPr lang="ru-RU" sz="2000" b="1" dirty="0" smtClean="0"/>
              <a:t>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327705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86604" y="272956"/>
            <a:ext cx="494049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Кто живёт в пруду узнали, и  конечно обыграли, а потом нарисовали.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974" y="2072242"/>
            <a:ext cx="3002506" cy="22518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2389" y="4533322"/>
            <a:ext cx="2731684" cy="2048763"/>
          </a:xfrm>
          <a:prstGeom prst="rect">
            <a:avLst/>
          </a:prstGeom>
          <a:ln w="28575" cap="sq">
            <a:solidFill>
              <a:srgbClr val="00B0F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90" r="25838"/>
          <a:stretch>
            <a:fillRect/>
          </a:stretch>
        </p:blipFill>
        <p:spPr>
          <a:xfrm rot="5400000">
            <a:off x="122137" y="2763474"/>
            <a:ext cx="2709000" cy="2451242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7030A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Скругленный прямоугольник 7"/>
          <p:cNvSpPr/>
          <p:nvPr/>
        </p:nvSpPr>
        <p:spPr>
          <a:xfrm rot="808750">
            <a:off x="6538006" y="4358472"/>
            <a:ext cx="5087564" cy="1737126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1"/>
                </a:solidFill>
                <a:latin typeface="Cambria" pitchFamily="18" charset="0"/>
              </a:rPr>
              <a:t>Пруд – это капелька большого мира.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Cambria" pitchFamily="18" charset="0"/>
              </a:rPr>
              <a:t>Жизнь там бурлит, кипит во всю.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Cambria" pitchFamily="18" charset="0"/>
              </a:rPr>
              <a:t>Рыбки, лягушки, стрекозы, ракушки-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Cambria" pitchFamily="18" charset="0"/>
              </a:rPr>
              <a:t>Каждый там жизнь проживает свою.</a:t>
            </a:r>
            <a:endParaRPr lang="ru-RU" sz="2000" b="1" dirty="0">
              <a:solidFill>
                <a:schemeClr val="tx1"/>
              </a:solidFill>
              <a:latin typeface="Cambria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758" y="353774"/>
            <a:ext cx="3367871" cy="2525904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9178" y="1421505"/>
            <a:ext cx="3345402" cy="2509051"/>
          </a:xfrm>
          <a:prstGeom prst="rect">
            <a:avLst/>
          </a:prstGeom>
          <a:ln w="28575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2639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1626</TotalTime>
  <Words>688</Words>
  <Application>Microsoft Office PowerPoint</Application>
  <PresentationFormat>Широкоэкранный</PresentationFormat>
  <Paragraphs>97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4" baseType="lpstr">
      <vt:lpstr>Arial</vt:lpstr>
      <vt:lpstr>Calibri</vt:lpstr>
      <vt:lpstr>Cambria</vt:lpstr>
      <vt:lpstr>Cambria Math</vt:lpstr>
      <vt:lpstr>Monotype Corsiva</vt:lpstr>
      <vt:lpstr>Times New Roman</vt:lpstr>
      <vt:lpstr>Trebuchet MS</vt:lpstr>
      <vt:lpstr>Wingdings</vt:lpstr>
      <vt:lpstr>Wingdings 3</vt:lpstr>
      <vt:lpstr>Аспект</vt:lpstr>
      <vt:lpstr>Познавательный проект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МБДОУ 249</cp:lastModifiedBy>
  <cp:revision>56</cp:revision>
  <dcterms:created xsi:type="dcterms:W3CDTF">2020-12-04T03:59:25Z</dcterms:created>
  <dcterms:modified xsi:type="dcterms:W3CDTF">2021-02-03T05:21:07Z</dcterms:modified>
</cp:coreProperties>
</file>