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0" r:id="rId3"/>
    <p:sldId id="261" r:id="rId4"/>
    <p:sldId id="262" r:id="rId5"/>
    <p:sldId id="293" r:id="rId6"/>
    <p:sldId id="285" r:id="rId7"/>
    <p:sldId id="277" r:id="rId8"/>
    <p:sldId id="284" r:id="rId9"/>
    <p:sldId id="291" r:id="rId10"/>
    <p:sldId id="287" r:id="rId11"/>
    <p:sldId id="288" r:id="rId12"/>
    <p:sldId id="278" r:id="rId13"/>
    <p:sldId id="279" r:id="rId14"/>
    <p:sldId id="280" r:id="rId15"/>
    <p:sldId id="292" r:id="rId16"/>
    <p:sldId id="289" r:id="rId17"/>
    <p:sldId id="282" r:id="rId18"/>
    <p:sldId id="283" r:id="rId19"/>
    <p:sldId id="290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15" autoAdjust="0"/>
    <p:restoredTop sz="90938" autoAdjust="0"/>
  </p:normalViewPr>
  <p:slideViewPr>
    <p:cSldViewPr>
      <p:cViewPr varScale="1">
        <p:scale>
          <a:sx n="91" d="100"/>
          <a:sy n="91" d="100"/>
        </p:scale>
        <p:origin x="-27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7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C84BD-9C84-407C-8675-0555141F4225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A180A-11BF-494D-B7E3-7AC26E39E6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A180A-11BF-494D-B7E3-7AC26E39E6D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7CA4E0-2F8C-463B-81EB-7E7E5EED19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86E338-C80F-45DE-B307-4D99DB441D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3A824-B001-4CC0-B0C0-F9F2EF02A4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8ED91-FDBC-43C4-A32E-BBA19FBB84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BA0CF-0D3C-4A72-87FA-8136ED58AE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DD6F95-F9EE-4AC7-B5A3-073C245C0A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3E7AE6-37A9-4408-945A-F8825046E7F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BBA68-A8FA-4A92-966E-31A2AD5B3D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3BDD6C-5F19-4AC4-99E8-1F835E86B5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DDBD3-4DBC-4E62-BDC8-658517FA9F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7F2615-9F83-4457-95B6-89828FE186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39D702A-0FDD-4245-ADFA-747CE19A9D9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96900" y="2132856"/>
            <a:ext cx="8547100" cy="1930400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</a:pPr>
            <a:r>
              <a:rPr lang="ru-RU" sz="6000" b="1" dirty="0" smtClean="0">
                <a:solidFill>
                  <a:schemeClr val="accent2"/>
                </a:solidFill>
                <a:latin typeface="Monotype Corsiva" pitchFamily="66" charset="0"/>
              </a:rPr>
              <a:t>Педагогический проект</a:t>
            </a:r>
            <a:r>
              <a:rPr lang="en-US" sz="6000" b="1" dirty="0">
                <a:solidFill>
                  <a:schemeClr val="accent2"/>
                </a:solidFill>
                <a:latin typeface="Monotype Corsiva" pitchFamily="66" charset="0"/>
              </a:rPr>
              <a:t/>
            </a:r>
            <a:br>
              <a:rPr lang="en-US" sz="6000" b="1" dirty="0">
                <a:solidFill>
                  <a:schemeClr val="accent2"/>
                </a:solidFill>
                <a:latin typeface="Monotype Corsiva" pitchFamily="66" charset="0"/>
              </a:rPr>
            </a:br>
            <a:r>
              <a:rPr lang="en-US" sz="6000" b="1" dirty="0" smtClean="0">
                <a:solidFill>
                  <a:schemeClr val="accent2"/>
                </a:solidFill>
                <a:latin typeface="Monotype Corsiva" pitchFamily="66" charset="0"/>
              </a:rPr>
              <a:t>«</a:t>
            </a:r>
            <a:r>
              <a:rPr lang="ru-RU" sz="6600" b="1" dirty="0" smtClean="0">
                <a:solidFill>
                  <a:schemeClr val="accent2"/>
                </a:solidFill>
                <a:latin typeface="Monotype Corsiva" pitchFamily="66" charset="0"/>
              </a:rPr>
              <a:t>Сказка рядом</a:t>
            </a:r>
            <a:r>
              <a:rPr lang="en-US" sz="6000" b="1" dirty="0" smtClean="0">
                <a:solidFill>
                  <a:schemeClr val="accent2"/>
                </a:solidFill>
                <a:latin typeface="Monotype Corsiva" pitchFamily="66" charset="0"/>
              </a:rPr>
              <a:t>»</a:t>
            </a:r>
            <a:r>
              <a:rPr lang="en-US" sz="2700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27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700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2700" b="1" dirty="0">
                <a:solidFill>
                  <a:schemeClr val="accent6">
                    <a:lumMod val="75000"/>
                  </a:schemeClr>
                </a:solidFill>
              </a:rPr>
            </a:br>
            <a:endParaRPr lang="en-US" sz="36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4214810" y="4714884"/>
            <a:ext cx="4317630" cy="159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Автор: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Дягилева</a:t>
            </a:r>
            <a:r>
              <a:rPr kumimoji="0" lang="ru-RU" b="0" i="0" u="none" strike="noStrike" kern="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b="0" i="0" u="none" strike="noStrike" kern="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Елена </a:t>
            </a:r>
            <a:r>
              <a:rPr kumimoji="0" lang="ru-RU" b="0" i="0" u="none" strike="noStrike" kern="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Владимировна</a:t>
            </a:r>
            <a:r>
              <a:rPr lang="ru-RU" kern="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воспитатель первой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квалификационной категории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755576" y="548680"/>
            <a:ext cx="777686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Муниципальное бюджетное дошкольное образовательное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учреждение</a:t>
            </a:r>
            <a:r>
              <a:rPr kumimoji="0" lang="ru-RU" b="0" i="0" u="none" strike="noStrike" kern="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детский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сад № 249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Театрализованная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деятельность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IMG_2508.JPG"/>
          <p:cNvPicPr>
            <a:picLocks noGrp="1" noChangeAspect="1"/>
          </p:cNvPicPr>
          <p:nvPr isPhoto="1"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214554"/>
            <a:ext cx="3643338" cy="397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Admin\Рабочий стол\Фото ДОУ\все\SAM_35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214554"/>
            <a:ext cx="3786214" cy="4021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«Творческая мастерская» </a:t>
            </a:r>
            <a:r>
              <a:rPr lang="ru-RU" sz="2800" dirty="0" smtClean="0">
                <a:solidFill>
                  <a:schemeClr val="accent2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2800" dirty="0" smtClean="0">
                <a:solidFill>
                  <a:schemeClr val="accent2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2800" dirty="0" smtClean="0">
                <a:solidFill>
                  <a:schemeClr val="accent2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ru-RU" sz="2800" dirty="0" smtClean="0">
                <a:solidFill>
                  <a:schemeClr val="accent2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изготовление атрибутов, декораций к театрально-игровой деятельности)</a:t>
            </a:r>
            <a:endParaRPr lang="ru-RU" sz="2400" dirty="0">
              <a:solidFill>
                <a:schemeClr val="accent2"/>
              </a:solidFill>
              <a:latin typeface="Monotype Corsiva" pitchFamily="66" charset="0"/>
            </a:endParaRPr>
          </a:p>
        </p:txBody>
      </p:sp>
      <p:pic>
        <p:nvPicPr>
          <p:cNvPr id="4" name="Picture 2" descr="C:\Documents and Settings\Admin\Рабочий стол\Фото ДОУ\Фото творческая выставка Озолина 2014 лето\Творческая выставка Летняя полянка\image-14-06-14-09-52-7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000240"/>
            <a:ext cx="342902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Documents and Settings\Admin\Рабочий стол\Фото ДОУ\Фото творческая выставка Озолина 2014 лето\Творческая выставка Подводное царство\image-14-06-14-09-51-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000240"/>
            <a:ext cx="385765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27584" y="692696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/>
                </a:solidFill>
                <a:latin typeface="Monotype Corsiva" pitchFamily="66" charset="0"/>
              </a:rPr>
              <a:t>Подготовка к презентации </a:t>
            </a:r>
          </a:p>
          <a:p>
            <a:pPr algn="ctr"/>
            <a:r>
              <a:rPr lang="ru-RU" sz="3200" b="1" dirty="0" smtClean="0">
                <a:solidFill>
                  <a:schemeClr val="accent2"/>
                </a:solidFill>
                <a:latin typeface="Monotype Corsiva" pitchFamily="66" charset="0"/>
              </a:rPr>
              <a:t>«Моя любимая книга»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54016"/>
            <a:ext cx="3799868" cy="2689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714356"/>
            <a:ext cx="385765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2643182"/>
            <a:ext cx="3786214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3571876"/>
            <a:ext cx="2857520" cy="254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Documents and Settings\Елена\Рабочий стол\20141013_1623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642918"/>
            <a:ext cx="2700000" cy="2928958"/>
          </a:xfrm>
          <a:prstGeom prst="rect">
            <a:avLst/>
          </a:prstGeom>
          <a:noFill/>
        </p:spPr>
      </p:pic>
      <p:pic>
        <p:nvPicPr>
          <p:cNvPr id="1026" name="Picture 2" descr="C:\Documents and Settings\Елена\Рабочий стол\20141013_1629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714356"/>
            <a:ext cx="2842876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28662" y="692696"/>
            <a:ext cx="75317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Мы не только читаем книги, 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но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и создаём свои «Книжки – Самоделки».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928802"/>
            <a:ext cx="3571900" cy="4110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928802"/>
            <a:ext cx="328614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Презентация </a:t>
            </a:r>
            <a:b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«Моя любимая книга»</a:t>
            </a:r>
            <a:endParaRPr lang="ru-RU" sz="4800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214554"/>
            <a:ext cx="335758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143116"/>
            <a:ext cx="307183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Проведение открытых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мероприятий</a:t>
            </a:r>
            <a:endParaRPr lang="ru-RU" sz="3600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Picture 2" descr="C:\Documents and Settings\Admin\Рабочий стол\Фото ДОУ\100PHOTO\SAM_033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571612"/>
            <a:ext cx="3829048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Admin\Рабочий стол\Фото ДОУ\100PHOTO\SAM_03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143116"/>
            <a:ext cx="3857625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052736"/>
            <a:ext cx="7704856" cy="876066"/>
          </a:xfrm>
        </p:spPr>
        <p:txBody>
          <a:bodyPr/>
          <a:lstStyle/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 </a:t>
            </a:r>
            <a:b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Результаты </a:t>
            </a: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работы над </a:t>
            </a: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проектом</a:t>
            </a: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/>
            </a:r>
            <a:b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3200" b="1" i="1" dirty="0" smtClean="0">
                <a:solidFill>
                  <a:schemeClr val="accent2"/>
                </a:solidFill>
              </a:rPr>
              <a:t/>
            </a:r>
            <a:br>
              <a:rPr lang="ru-RU" sz="3200" b="1" i="1" dirty="0" smtClean="0">
                <a:solidFill>
                  <a:schemeClr val="accent2"/>
                </a:solidFill>
              </a:rPr>
            </a:br>
            <a:r>
              <a:rPr lang="ru-RU" sz="3200" b="1" i="1" dirty="0" smtClean="0">
                <a:solidFill>
                  <a:schemeClr val="accent2"/>
                </a:solidFill>
              </a:rPr>
              <a:t> </a:t>
            </a:r>
            <a:endParaRPr lang="ru-RU" sz="3200" b="1" i="1" dirty="0">
              <a:solidFill>
                <a:schemeClr val="accent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916832"/>
            <a:ext cx="777686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У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детей возник стойкий интерес к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книге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Дети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и родители с удовольствием проявляют интерес и        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инициативу</a:t>
            </a:r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Развивается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творческое воображение детей, способность придумывать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сказки</a:t>
            </a:r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Дети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стали более эмоциональны и выразительны в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речи</a:t>
            </a:r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692696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Участники проекта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149080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Дети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7554" y="5286388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Воспитатель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0192" y="5733256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Родители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643050"/>
            <a:ext cx="5000661" cy="3325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642918"/>
            <a:ext cx="7772400" cy="5453082"/>
          </a:xfrm>
        </p:spPr>
        <p:txBody>
          <a:bodyPr>
            <a:prstTxWarp prst="textTriangleInverted">
              <a:avLst/>
            </a:prstTxWarp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/>
                </a:solidFill>
              </a:rPr>
              <a:t>Спасибо за внимание</a:t>
            </a:r>
            <a:endParaRPr lang="ru-RU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Актуальность проекта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097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55576" y="1427227"/>
            <a:ext cx="763284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just">
              <a:spcBef>
                <a:spcPct val="0"/>
              </a:spcBef>
              <a:buNone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настоящее время, в меняющейся социально-культурной ситуации перед дошкольными учреждениями как никогда остро стоит проблема формирования у детей интереса к книге.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Ни </a:t>
            </a:r>
            <a:r>
              <a:rPr lang="ru-RU" sz="2400" dirty="0" smtClean="0">
                <a:solidFill>
                  <a:schemeClr val="accent2"/>
                </a:solidFill>
              </a:rPr>
              <a:t>для кого не секрет, что телевизор и компьютер, компьютерные игры стали заменять и детям, и взрослым общение и игровую деятельность. </a:t>
            </a:r>
            <a:endParaRPr lang="ru-RU" sz="2400" dirty="0" smtClean="0">
              <a:solidFill>
                <a:schemeClr val="accent2"/>
              </a:solidFill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Невозможно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привить ребенку любовь к литературе, если взрослый безответственен в выборе книг для чтения. Проблема усугубляется и тем, что у ребенка, равнодушного к книге, отсутствует мотивация для последующего обучения к чтению, а значит, возникают трудности в школе.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Цель </a:t>
            </a: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проекта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981200"/>
            <a:ext cx="7918648" cy="1735832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  развитие  интереса к художественной  литературе, творческого  мышления, детской  фантазии,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воображения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72400" cy="720080"/>
          </a:xfrm>
        </p:spPr>
        <p:txBody>
          <a:bodyPr/>
          <a:lstStyle/>
          <a:p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Задачи </a:t>
            </a: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проекта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12776"/>
            <a:ext cx="7772400" cy="3168352"/>
          </a:xfrm>
        </p:spPr>
        <p:txBody>
          <a:bodyPr/>
          <a:lstStyle/>
          <a:p>
            <a:pPr lvl="0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Учить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детей устанавливать многообразные связи в тексте произведения, давать оценку действиям и поступкам героев.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Развивать внимание к языку, чувствовать и осознавать средства речевой выразительности.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Формировать интерес к самостоятельному сочинению, используя литературный опыт в творческой речевой деятельности.  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Воспитывать интерес и стремление к постоянному общению с книгой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Обогащать 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и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активизировать словарь.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285860"/>
            <a:ext cx="7772400" cy="4810140"/>
          </a:xfrm>
        </p:spPr>
        <p:txBody>
          <a:bodyPr/>
          <a:lstStyle/>
          <a:p>
            <a:pPr lvl="0"/>
            <a:endParaRPr lang="ru-RU" sz="20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Развивать познавательные способности, творческое воображение, творческое мышление.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Получать удовольствие от общения с книгой, тяготение к постоянному общению с ней.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Воспитывать умение внимательно слушать и слышать чтение литературного произведения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Привлечение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родителей  к  оформлению предметно-развивающей  среды.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spcBef>
                <a:spcPct val="0"/>
              </a:spcBef>
              <a:buFont typeface="Arial" pitchFamily="34" charset="0"/>
              <a:buChar char="•"/>
              <a:tabLst>
                <a:tab pos="450850" algn="l"/>
              </a:tabLst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Активизировать родителей к  совместной продуктивной деятельности.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Этапы </a:t>
            </a:r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работы</a:t>
            </a:r>
            <a:endParaRPr lang="ru-RU" sz="6000" b="1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i="1" u="sng" dirty="0" smtClean="0">
                <a:solidFill>
                  <a:schemeClr val="accent2"/>
                </a:solidFill>
              </a:rPr>
              <a:t>Подготовительный </a:t>
            </a:r>
            <a:r>
              <a:rPr lang="ru-RU" sz="4400" b="1" i="1" u="sng" dirty="0" smtClean="0">
                <a:solidFill>
                  <a:schemeClr val="accent2"/>
                </a:solidFill>
              </a:rPr>
              <a:t>этап</a:t>
            </a:r>
            <a:endParaRPr lang="ru-RU" sz="4400" b="1" dirty="0" smtClean="0">
              <a:solidFill>
                <a:schemeClr val="accent2"/>
              </a:solidFill>
            </a:endParaRPr>
          </a:p>
          <a:p>
            <a:r>
              <a:rPr lang="ru-RU" sz="4000" b="1" i="1" u="sng" dirty="0" smtClean="0">
                <a:solidFill>
                  <a:schemeClr val="accent2"/>
                </a:solidFill>
              </a:rPr>
              <a:t>Основной этап</a:t>
            </a:r>
          </a:p>
          <a:p>
            <a:r>
              <a:rPr lang="ru-RU" sz="4000" b="1" i="1" u="sng" dirty="0" smtClean="0">
                <a:solidFill>
                  <a:schemeClr val="accent2"/>
                </a:solidFill>
              </a:rPr>
              <a:t>Заключительный этап</a:t>
            </a:r>
            <a:endParaRPr lang="ru-RU" sz="4000" b="1" dirty="0" smtClean="0"/>
          </a:p>
          <a:p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683568" y="692696"/>
            <a:ext cx="396044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4139952" y="4437112"/>
            <a:ext cx="432048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9592" y="620688"/>
            <a:ext cx="7172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Monotype Corsiva" pitchFamily="66" charset="0"/>
              </a:rPr>
              <a:t>Наш книжный уголок</a:t>
            </a:r>
            <a:endParaRPr lang="ru-RU" sz="4000" b="1" dirty="0">
              <a:solidFill>
                <a:schemeClr val="accent2"/>
              </a:solidFill>
              <a:latin typeface="Monotype Corsiva" pitchFamily="66" charset="0"/>
            </a:endParaRPr>
          </a:p>
        </p:txBody>
      </p:sp>
      <p:pic>
        <p:nvPicPr>
          <p:cNvPr id="2" name="Picture 2" descr="F:\Дягилева Е.В\DSC_84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000240"/>
            <a:ext cx="3786214" cy="4000528"/>
          </a:xfrm>
          <a:prstGeom prst="rect">
            <a:avLst/>
          </a:prstGeom>
          <a:noFill/>
        </p:spPr>
      </p:pic>
      <p:pic>
        <p:nvPicPr>
          <p:cNvPr id="3" name="Picture 3" descr="C:\Documents and Settings\Елена\Рабочий стол\все\SAM_35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357298"/>
            <a:ext cx="3394077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Чтение художественной литературы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143248"/>
            <a:ext cx="3714776" cy="297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F:\Дягилева Е.В\DSC_8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928802"/>
            <a:ext cx="3786214" cy="289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Музыкально-художественная деятельность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051" name="Picture 3" descr="F:\DSC_79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428868"/>
            <a:ext cx="3643338" cy="3690942"/>
          </a:xfrm>
          <a:prstGeom prst="rect">
            <a:avLst/>
          </a:prstGeom>
          <a:noFill/>
        </p:spPr>
      </p:pic>
      <p:pic>
        <p:nvPicPr>
          <p:cNvPr id="2052" name="Picture 4" descr="F:\DSC_799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000240"/>
            <a:ext cx="3594396" cy="3471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нижная стопка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книжная стопка</Template>
  <TotalTime>1043</TotalTime>
  <Words>331</Words>
  <Application>Microsoft Office PowerPoint</Application>
  <PresentationFormat>Экран (4:3)</PresentationFormat>
  <Paragraphs>49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книжная стопка</vt:lpstr>
      <vt:lpstr>Педагогический проект «Сказка рядом»  </vt:lpstr>
      <vt:lpstr>Актуальность проекта</vt:lpstr>
      <vt:lpstr>Цель проекта</vt:lpstr>
      <vt:lpstr>Задачи проекта</vt:lpstr>
      <vt:lpstr>Слайд 5</vt:lpstr>
      <vt:lpstr>Этапы работы</vt:lpstr>
      <vt:lpstr>Слайд 7</vt:lpstr>
      <vt:lpstr>Чтение художественной литературы</vt:lpstr>
      <vt:lpstr>Музыкально-художественная деятельность</vt:lpstr>
      <vt:lpstr>Театрализованная деятельность</vt:lpstr>
      <vt:lpstr> «Творческая мастерская»  (изготовление атрибутов, декораций к театрально-игровой деятельности)</vt:lpstr>
      <vt:lpstr>Слайд 12</vt:lpstr>
      <vt:lpstr>Слайд 13</vt:lpstr>
      <vt:lpstr>Слайд 14</vt:lpstr>
      <vt:lpstr>Презентация  «Моя любимая книга»</vt:lpstr>
      <vt:lpstr>Проведение открытых мероприятий</vt:lpstr>
      <vt:lpstr>  Результаты работы над проектом   </vt:lpstr>
      <vt:lpstr>Слайд 18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Хозяин</dc:creator>
  <cp:lastModifiedBy>Admin</cp:lastModifiedBy>
  <cp:revision>125</cp:revision>
  <dcterms:created xsi:type="dcterms:W3CDTF">2012-05-10T14:49:49Z</dcterms:created>
  <dcterms:modified xsi:type="dcterms:W3CDTF">2014-10-28T05:14:46Z</dcterms:modified>
</cp:coreProperties>
</file>