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sldIdLst>
    <p:sldId id="256" r:id="rId2"/>
    <p:sldId id="258" r:id="rId3"/>
    <p:sldId id="279" r:id="rId4"/>
    <p:sldId id="260" r:id="rId5"/>
    <p:sldId id="262" r:id="rId6"/>
    <p:sldId id="272" r:id="rId7"/>
    <p:sldId id="263" r:id="rId8"/>
    <p:sldId id="273" r:id="rId9"/>
    <p:sldId id="276" r:id="rId10"/>
    <p:sldId id="275" r:id="rId11"/>
    <p:sldId id="281" r:id="rId12"/>
    <p:sldId id="274" r:id="rId13"/>
    <p:sldId id="278" r:id="rId14"/>
    <p:sldId id="264" r:id="rId15"/>
    <p:sldId id="282" r:id="rId16"/>
    <p:sldId id="265" r:id="rId17"/>
    <p:sldId id="283" r:id="rId18"/>
    <p:sldId id="266" r:id="rId19"/>
    <p:sldId id="267" r:id="rId20"/>
    <p:sldId id="268" r:id="rId21"/>
    <p:sldId id="285" r:id="rId22"/>
    <p:sldId id="269" r:id="rId23"/>
    <p:sldId id="286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54D2CA-A1D1-49D7-9682-8670DF59BE0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771731-76BE-4D22-9743-48784B248F7D}" type="pres">
      <dgm:prSet presAssocID="{F154D2CA-A1D1-49D7-9682-8670DF59BE0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B3391B-509C-4B74-ABF7-84FA354A1E9A}" type="presOf" srcId="{F154D2CA-A1D1-49D7-9682-8670DF59BE0D}" destId="{CF771731-76BE-4D22-9743-48784B248F7D}" srcOrd="0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E4F7CE-9AA5-47BC-858F-1AB1D616FF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DB5B8B-A5D5-42C8-851C-9757C3290AA5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ru-RU" sz="2000" dirty="0" smtClean="0">
              <a:solidFill>
                <a:schemeClr val="tx1"/>
              </a:solidFill>
            </a:rPr>
            <a:t>А какие ещё водоёмы есть на территории Верх – </a:t>
          </a:r>
          <a:r>
            <a:rPr lang="ru-RU" sz="2000" dirty="0" err="1" smtClean="0">
              <a:solidFill>
                <a:schemeClr val="tx1"/>
              </a:solidFill>
            </a:rPr>
            <a:t>Исетского</a:t>
          </a:r>
          <a:r>
            <a:rPr lang="ru-RU" sz="2000" dirty="0" smtClean="0">
              <a:solidFill>
                <a:schemeClr val="tx1"/>
              </a:solidFill>
            </a:rPr>
            <a:t> района?</a:t>
          </a:r>
          <a:endParaRPr lang="ru-RU" sz="2000" dirty="0">
            <a:solidFill>
              <a:schemeClr val="tx1"/>
            </a:solidFill>
          </a:endParaRPr>
        </a:p>
      </dgm:t>
    </dgm:pt>
    <dgm:pt modelId="{A944FDBB-0089-40AE-B060-511754DC3E9C}" type="parTrans" cxnId="{CCDD6281-5A29-403E-A482-4F76F5F4A87B}">
      <dgm:prSet/>
      <dgm:spPr/>
      <dgm:t>
        <a:bodyPr/>
        <a:lstStyle/>
        <a:p>
          <a:endParaRPr lang="ru-RU"/>
        </a:p>
      </dgm:t>
    </dgm:pt>
    <dgm:pt modelId="{13145579-1A63-4332-BF4B-01A9D2743638}" type="sibTrans" cxnId="{CCDD6281-5A29-403E-A482-4F76F5F4A87B}">
      <dgm:prSet/>
      <dgm:spPr/>
      <dgm:t>
        <a:bodyPr/>
        <a:lstStyle/>
        <a:p>
          <a:endParaRPr lang="ru-RU"/>
        </a:p>
      </dgm:t>
    </dgm:pt>
    <dgm:pt modelId="{2B437FDD-F83D-418B-8051-1809C8E1E9AD}">
      <dgm:prSet phldrT="[Текст]" phldr="1"/>
      <dgm:spPr/>
      <dgm:t>
        <a:bodyPr/>
        <a:lstStyle/>
        <a:p>
          <a:endParaRPr lang="ru-RU"/>
        </a:p>
      </dgm:t>
    </dgm:pt>
    <dgm:pt modelId="{806F36FF-DA05-4A5E-8637-749484270E48}" type="parTrans" cxnId="{EC5B3160-B175-4A33-B356-451108515B1C}">
      <dgm:prSet/>
      <dgm:spPr/>
      <dgm:t>
        <a:bodyPr/>
        <a:lstStyle/>
        <a:p>
          <a:endParaRPr lang="ru-RU"/>
        </a:p>
      </dgm:t>
    </dgm:pt>
    <dgm:pt modelId="{DC3259BB-2ACB-449A-95F0-D737A62DA575}" type="sibTrans" cxnId="{EC5B3160-B175-4A33-B356-451108515B1C}">
      <dgm:prSet/>
      <dgm:spPr/>
      <dgm:t>
        <a:bodyPr/>
        <a:lstStyle/>
        <a:p>
          <a:endParaRPr lang="ru-RU"/>
        </a:p>
      </dgm:t>
    </dgm:pt>
    <dgm:pt modelId="{6D757F51-2348-4690-8A66-DBBC8126837B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</a:rPr>
            <a:t>И что такое водоёмы?</a:t>
          </a:r>
        </a:p>
        <a:p>
          <a:pPr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solidFill>
              <a:schemeClr val="tx1"/>
            </a:solidFill>
          </a:endParaRPr>
        </a:p>
      </dgm:t>
    </dgm:pt>
    <dgm:pt modelId="{C0468388-2015-44E0-8598-1A3A9EC2DBE6}" type="parTrans" cxnId="{0559FAA5-A682-4DCF-BAAE-81F8C6733447}">
      <dgm:prSet/>
      <dgm:spPr/>
      <dgm:t>
        <a:bodyPr/>
        <a:lstStyle/>
        <a:p>
          <a:endParaRPr lang="ru-RU"/>
        </a:p>
      </dgm:t>
    </dgm:pt>
    <dgm:pt modelId="{503F141E-CCE6-4693-B0DC-729626C2CEBB}" type="sibTrans" cxnId="{0559FAA5-A682-4DCF-BAAE-81F8C6733447}">
      <dgm:prSet/>
      <dgm:spPr/>
      <dgm:t>
        <a:bodyPr/>
        <a:lstStyle/>
        <a:p>
          <a:endParaRPr lang="ru-RU"/>
        </a:p>
      </dgm:t>
    </dgm:pt>
    <dgm:pt modelId="{0B451EC0-360A-42FF-925F-116A3996393A}">
      <dgm:prSet phldrT="[Текст]" phldr="1"/>
      <dgm:spPr/>
      <dgm:t>
        <a:bodyPr/>
        <a:lstStyle/>
        <a:p>
          <a:endParaRPr lang="ru-RU" dirty="0"/>
        </a:p>
      </dgm:t>
    </dgm:pt>
    <dgm:pt modelId="{04A45EB9-451B-49F7-BE7D-CA8E69C8CFD6}" type="parTrans" cxnId="{AD84378A-1277-459F-A92E-B8360B581C7B}">
      <dgm:prSet/>
      <dgm:spPr/>
      <dgm:t>
        <a:bodyPr/>
        <a:lstStyle/>
        <a:p>
          <a:endParaRPr lang="ru-RU"/>
        </a:p>
      </dgm:t>
    </dgm:pt>
    <dgm:pt modelId="{FB6845EB-D954-4A4D-8F27-6EE42FF6EC46}" type="sibTrans" cxnId="{AD84378A-1277-459F-A92E-B8360B581C7B}">
      <dgm:prSet/>
      <dgm:spPr/>
      <dgm:t>
        <a:bodyPr/>
        <a:lstStyle/>
        <a:p>
          <a:endParaRPr lang="ru-RU"/>
        </a:p>
      </dgm:t>
    </dgm:pt>
    <dgm:pt modelId="{8347A880-AF79-4D93-9AE3-13A4280E76D6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marR="0" algn="ctr" eaLnBrk="1" fontAlgn="auto" latinLnBrk="0" hangingPunct="1">
            <a:buClrTx/>
            <a:buSzTx/>
            <a:buFontTx/>
            <a:tabLst/>
            <a:defRPr/>
          </a:pPr>
          <a:r>
            <a:rPr lang="ru-RU" sz="2000" dirty="0" smtClean="0">
              <a:solidFill>
                <a:schemeClr val="tx1"/>
              </a:solidFill>
            </a:rPr>
            <a:t>Какие они бывают и кто в них живёт?</a:t>
          </a:r>
        </a:p>
        <a:p>
          <a:pPr algn="l"/>
          <a:endParaRPr lang="ru-RU" sz="500" dirty="0"/>
        </a:p>
      </dgm:t>
    </dgm:pt>
    <dgm:pt modelId="{5808F1B3-83D6-461E-959B-C84BE20A73BD}" type="parTrans" cxnId="{FAB53CA4-606B-4E8B-914D-56B09ED2FD55}">
      <dgm:prSet/>
      <dgm:spPr/>
      <dgm:t>
        <a:bodyPr/>
        <a:lstStyle/>
        <a:p>
          <a:endParaRPr lang="ru-RU"/>
        </a:p>
      </dgm:t>
    </dgm:pt>
    <dgm:pt modelId="{ED849005-3E76-4ED9-960F-F08F0E4C25B0}" type="sibTrans" cxnId="{FAB53CA4-606B-4E8B-914D-56B09ED2FD55}">
      <dgm:prSet/>
      <dgm:spPr/>
      <dgm:t>
        <a:bodyPr/>
        <a:lstStyle/>
        <a:p>
          <a:endParaRPr lang="ru-RU"/>
        </a:p>
      </dgm:t>
    </dgm:pt>
    <dgm:pt modelId="{60AF3B2B-F092-4E6C-990E-6AEBCD94FF46}" type="pres">
      <dgm:prSet presAssocID="{B4E4F7CE-9AA5-47BC-858F-1AB1D616FF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2B3E6E-9F97-4688-97DB-B7099EF0F01E}" type="pres">
      <dgm:prSet presAssocID="{A9DB5B8B-A5D5-42C8-851C-9757C3290AA5}" presName="parentText" presStyleLbl="node1" presStyleIdx="0" presStyleCnt="3" custLinFactNeighborX="-36719" custLinFactNeighborY="-285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E21C7-90EB-486F-A9EA-C82B3D35A10E}" type="pres">
      <dgm:prSet presAssocID="{A9DB5B8B-A5D5-42C8-851C-9757C3290AA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694BC-35FB-4328-825A-918899B9822D}" type="pres">
      <dgm:prSet presAssocID="{6D757F51-2348-4690-8A66-DBBC8126837B}" presName="parentText" presStyleLbl="node1" presStyleIdx="1" presStyleCnt="3" custLinFactNeighborY="-305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420BF-F5BE-4EBD-AA67-B9EF6B7BECA6}" type="pres">
      <dgm:prSet presAssocID="{6D757F51-2348-4690-8A66-DBBC8126837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650F19-D7E0-409D-B3DD-939C24E70F76}" type="pres">
      <dgm:prSet presAssocID="{8347A880-AF79-4D93-9AE3-13A4280E76D6}" presName="parentText" presStyleLbl="node1" presStyleIdx="2" presStyleCnt="3" custLinFactNeighborX="1639" custLinFactNeighborY="-583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5B3160-B175-4A33-B356-451108515B1C}" srcId="{A9DB5B8B-A5D5-42C8-851C-9757C3290AA5}" destId="{2B437FDD-F83D-418B-8051-1809C8E1E9AD}" srcOrd="0" destOrd="0" parTransId="{806F36FF-DA05-4A5E-8637-749484270E48}" sibTransId="{DC3259BB-2ACB-449A-95F0-D737A62DA575}"/>
    <dgm:cxn modelId="{D3A3F21C-96E3-42E1-9668-9E0B41C5172A}" type="presOf" srcId="{6D757F51-2348-4690-8A66-DBBC8126837B}" destId="{9B8694BC-35FB-4328-825A-918899B9822D}" srcOrd="0" destOrd="0" presId="urn:microsoft.com/office/officeart/2005/8/layout/vList2"/>
    <dgm:cxn modelId="{5C6B79BC-E59D-46B5-961D-E112C5147535}" type="presOf" srcId="{2B437FDD-F83D-418B-8051-1809C8E1E9AD}" destId="{B08E21C7-90EB-486F-A9EA-C82B3D35A10E}" srcOrd="0" destOrd="0" presId="urn:microsoft.com/office/officeart/2005/8/layout/vList2"/>
    <dgm:cxn modelId="{6C027E52-9218-4624-8B97-207F7373827A}" type="presOf" srcId="{0B451EC0-360A-42FF-925F-116A3996393A}" destId="{A42420BF-F5BE-4EBD-AA67-B9EF6B7BECA6}" srcOrd="0" destOrd="0" presId="urn:microsoft.com/office/officeart/2005/8/layout/vList2"/>
    <dgm:cxn modelId="{279CB579-E657-49F7-9F6E-E5C01F8191E8}" type="presOf" srcId="{A9DB5B8B-A5D5-42C8-851C-9757C3290AA5}" destId="{1C2B3E6E-9F97-4688-97DB-B7099EF0F01E}" srcOrd="0" destOrd="0" presId="urn:microsoft.com/office/officeart/2005/8/layout/vList2"/>
    <dgm:cxn modelId="{AD84378A-1277-459F-A92E-B8360B581C7B}" srcId="{6D757F51-2348-4690-8A66-DBBC8126837B}" destId="{0B451EC0-360A-42FF-925F-116A3996393A}" srcOrd="0" destOrd="0" parTransId="{04A45EB9-451B-49F7-BE7D-CA8E69C8CFD6}" sibTransId="{FB6845EB-D954-4A4D-8F27-6EE42FF6EC46}"/>
    <dgm:cxn modelId="{FAB53CA4-606B-4E8B-914D-56B09ED2FD55}" srcId="{B4E4F7CE-9AA5-47BC-858F-1AB1D616FFC2}" destId="{8347A880-AF79-4D93-9AE3-13A4280E76D6}" srcOrd="2" destOrd="0" parTransId="{5808F1B3-83D6-461E-959B-C84BE20A73BD}" sibTransId="{ED849005-3E76-4ED9-960F-F08F0E4C25B0}"/>
    <dgm:cxn modelId="{CCDD6281-5A29-403E-A482-4F76F5F4A87B}" srcId="{B4E4F7CE-9AA5-47BC-858F-1AB1D616FFC2}" destId="{A9DB5B8B-A5D5-42C8-851C-9757C3290AA5}" srcOrd="0" destOrd="0" parTransId="{A944FDBB-0089-40AE-B060-511754DC3E9C}" sibTransId="{13145579-1A63-4332-BF4B-01A9D2743638}"/>
    <dgm:cxn modelId="{0559FAA5-A682-4DCF-BAAE-81F8C6733447}" srcId="{B4E4F7CE-9AA5-47BC-858F-1AB1D616FFC2}" destId="{6D757F51-2348-4690-8A66-DBBC8126837B}" srcOrd="1" destOrd="0" parTransId="{C0468388-2015-44E0-8598-1A3A9EC2DBE6}" sibTransId="{503F141E-CCE6-4693-B0DC-729626C2CEBB}"/>
    <dgm:cxn modelId="{31813A1C-F75A-41B7-B019-91A55DABDFC6}" type="presOf" srcId="{8347A880-AF79-4D93-9AE3-13A4280E76D6}" destId="{A4650F19-D7E0-409D-B3DD-939C24E70F76}" srcOrd="0" destOrd="0" presId="urn:microsoft.com/office/officeart/2005/8/layout/vList2"/>
    <dgm:cxn modelId="{BB97B48D-F42D-4330-A978-716F8A415910}" type="presOf" srcId="{B4E4F7CE-9AA5-47BC-858F-1AB1D616FFC2}" destId="{60AF3B2B-F092-4E6C-990E-6AEBCD94FF46}" srcOrd="0" destOrd="0" presId="urn:microsoft.com/office/officeart/2005/8/layout/vList2"/>
    <dgm:cxn modelId="{8AA4A5E8-DE78-4A5A-8D68-15F265F82A25}" type="presParOf" srcId="{60AF3B2B-F092-4E6C-990E-6AEBCD94FF46}" destId="{1C2B3E6E-9F97-4688-97DB-B7099EF0F01E}" srcOrd="0" destOrd="0" presId="urn:microsoft.com/office/officeart/2005/8/layout/vList2"/>
    <dgm:cxn modelId="{74E30B61-7B1C-4F71-85E4-5D13C153560D}" type="presParOf" srcId="{60AF3B2B-F092-4E6C-990E-6AEBCD94FF46}" destId="{B08E21C7-90EB-486F-A9EA-C82B3D35A10E}" srcOrd="1" destOrd="0" presId="urn:microsoft.com/office/officeart/2005/8/layout/vList2"/>
    <dgm:cxn modelId="{5EA26100-B93B-473C-A7B2-924EC6D1893D}" type="presParOf" srcId="{60AF3B2B-F092-4E6C-990E-6AEBCD94FF46}" destId="{9B8694BC-35FB-4328-825A-918899B9822D}" srcOrd="2" destOrd="0" presId="urn:microsoft.com/office/officeart/2005/8/layout/vList2"/>
    <dgm:cxn modelId="{CDDF9BD4-047B-4ECF-B8B8-78E9C1D471B5}" type="presParOf" srcId="{60AF3B2B-F092-4E6C-990E-6AEBCD94FF46}" destId="{A42420BF-F5BE-4EBD-AA67-B9EF6B7BECA6}" srcOrd="3" destOrd="0" presId="urn:microsoft.com/office/officeart/2005/8/layout/vList2"/>
    <dgm:cxn modelId="{F101F0B4-57B3-4780-9236-ECCFB68C39A2}" type="presParOf" srcId="{60AF3B2B-F092-4E6C-990E-6AEBCD94FF46}" destId="{A4650F19-D7E0-409D-B3DD-939C24E70F7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B3E6E-9F97-4688-97DB-B7099EF0F01E}">
      <dsp:nvSpPr>
        <dsp:cNvPr id="0" name=""/>
        <dsp:cNvSpPr/>
      </dsp:nvSpPr>
      <dsp:spPr>
        <a:xfrm>
          <a:off x="0" y="0"/>
          <a:ext cx="4214842" cy="947083"/>
        </a:xfrm>
        <a:prstGeom prst="roundRect">
          <a:avLst/>
        </a:prstGeom>
        <a:solidFill>
          <a:schemeClr val="bg2">
            <a:lumMod val="9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</a:rPr>
            <a:t>А какие ещё водоёмы есть на территории Верх – </a:t>
          </a:r>
          <a:r>
            <a:rPr lang="ru-RU" sz="2000" kern="1200" dirty="0" err="1" smtClean="0">
              <a:solidFill>
                <a:schemeClr val="tx1"/>
              </a:solidFill>
            </a:rPr>
            <a:t>Исетского</a:t>
          </a:r>
          <a:r>
            <a:rPr lang="ru-RU" sz="2000" kern="1200" dirty="0" smtClean="0">
              <a:solidFill>
                <a:schemeClr val="tx1"/>
              </a:solidFill>
            </a:rPr>
            <a:t> района?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6233" y="46233"/>
        <a:ext cx="4122376" cy="854617"/>
      </dsp:txXfrm>
    </dsp:sp>
    <dsp:sp modelId="{B08E21C7-90EB-486F-A9EA-C82B3D35A10E}">
      <dsp:nvSpPr>
        <dsp:cNvPr id="0" name=""/>
        <dsp:cNvSpPr/>
      </dsp:nvSpPr>
      <dsp:spPr>
        <a:xfrm>
          <a:off x="0" y="948214"/>
          <a:ext cx="4214842" cy="74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821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/>
        </a:p>
      </dsp:txBody>
      <dsp:txXfrm>
        <a:off x="0" y="948214"/>
        <a:ext cx="4214842" cy="74471"/>
      </dsp:txXfrm>
    </dsp:sp>
    <dsp:sp modelId="{9B8694BC-35FB-4328-825A-918899B9822D}">
      <dsp:nvSpPr>
        <dsp:cNvPr id="0" name=""/>
        <dsp:cNvSpPr/>
      </dsp:nvSpPr>
      <dsp:spPr>
        <a:xfrm>
          <a:off x="0" y="999956"/>
          <a:ext cx="4214842" cy="947083"/>
        </a:xfrm>
        <a:prstGeom prst="roundRect">
          <a:avLst/>
        </a:prstGeom>
        <a:solidFill>
          <a:schemeClr val="bg2">
            <a:lumMod val="75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</a:rPr>
            <a:t>И что такое водоёмы?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</a:endParaRPr>
        </a:p>
      </dsp:txBody>
      <dsp:txXfrm>
        <a:off x="46233" y="1046189"/>
        <a:ext cx="4122376" cy="854617"/>
      </dsp:txXfrm>
    </dsp:sp>
    <dsp:sp modelId="{A42420BF-F5BE-4EBD-AA67-B9EF6B7BECA6}">
      <dsp:nvSpPr>
        <dsp:cNvPr id="0" name=""/>
        <dsp:cNvSpPr/>
      </dsp:nvSpPr>
      <dsp:spPr>
        <a:xfrm>
          <a:off x="0" y="1969768"/>
          <a:ext cx="4214842" cy="74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821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1969768"/>
        <a:ext cx="4214842" cy="74471"/>
      </dsp:txXfrm>
    </dsp:sp>
    <dsp:sp modelId="{A4650F19-D7E0-409D-B3DD-939C24E70F76}">
      <dsp:nvSpPr>
        <dsp:cNvPr id="0" name=""/>
        <dsp:cNvSpPr/>
      </dsp:nvSpPr>
      <dsp:spPr>
        <a:xfrm>
          <a:off x="0" y="2000756"/>
          <a:ext cx="4214842" cy="94708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R="0" lvl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2000" kern="1200" dirty="0" smtClean="0">
              <a:solidFill>
                <a:schemeClr val="tx1"/>
              </a:solidFill>
            </a:rPr>
            <a:t>Какие они бывают и кто в них живёт?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6233" y="2046989"/>
        <a:ext cx="4122376" cy="854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86B05-CD91-4B58-BB92-6E5AF636F042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6E124-ACA3-4598-8FAF-9E848B8A8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6E124-ACA3-4598-8FAF-9E848B8A8E2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9A5E-EF96-49E8-810F-60C16D7F384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BFA52D-3037-4806-9192-14E522976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9A5E-EF96-49E8-810F-60C16D7F384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A52D-3037-4806-9192-14E522976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7BFA52D-3037-4806-9192-14E522976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9A5E-EF96-49E8-810F-60C16D7F384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9A5E-EF96-49E8-810F-60C16D7F384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7BFA52D-3037-4806-9192-14E522976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9A5E-EF96-49E8-810F-60C16D7F384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BFA52D-3037-4806-9192-14E522976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F389A5E-EF96-49E8-810F-60C16D7F384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A52D-3037-4806-9192-14E522976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9A5E-EF96-49E8-810F-60C16D7F384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7BFA52D-3037-4806-9192-14E522976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9A5E-EF96-49E8-810F-60C16D7F384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7BFA52D-3037-4806-9192-14E522976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9A5E-EF96-49E8-810F-60C16D7F384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BFA52D-3037-4806-9192-14E522976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BFA52D-3037-4806-9192-14E522976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89A5E-EF96-49E8-810F-60C16D7F384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7BFA52D-3037-4806-9192-14E522976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F389A5E-EF96-49E8-810F-60C16D7F384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F389A5E-EF96-49E8-810F-60C16D7F384A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7BFA52D-3037-4806-9192-14E5229765A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hyperlink" Target="https://nashural.ru/assets/uploads/grafskaya-pristan30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Relationship Id="rId1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12" Type="http://schemas.openxmlformats.org/officeDocument/2006/relationships/image" Target="../media/image81.jpeg"/><Relationship Id="rId17" Type="http://schemas.openxmlformats.org/officeDocument/2006/relationships/image" Target="../media/image86.jpeg"/><Relationship Id="rId2" Type="http://schemas.openxmlformats.org/officeDocument/2006/relationships/image" Target="../media/image3.jpeg"/><Relationship Id="rId16" Type="http://schemas.openxmlformats.org/officeDocument/2006/relationships/image" Target="../media/image8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5" Type="http://schemas.openxmlformats.org/officeDocument/2006/relationships/image" Target="../media/image8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Relationship Id="rId14" Type="http://schemas.openxmlformats.org/officeDocument/2006/relationships/image" Target="../media/image8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2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0648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rgbClr val="7030A0"/>
                </a:solidFill>
                <a:latin typeface="Gabriola" panose="04040605051002020D02" pitchFamily="82" charset="0"/>
              </a:rPr>
              <a:t>П</a:t>
            </a:r>
            <a:r>
              <a:rPr lang="ru-RU" sz="4800" dirty="0" smtClean="0">
                <a:solidFill>
                  <a:srgbClr val="7030A0"/>
                </a:solidFill>
                <a:latin typeface="Gabriola" panose="04040605051002020D02" pitchFamily="82" charset="0"/>
              </a:rPr>
              <a:t>ознавательный проект</a:t>
            </a:r>
            <a:endParaRPr lang="ru-RU" sz="4800" dirty="0">
              <a:solidFill>
                <a:srgbClr val="7030A0"/>
              </a:solidFill>
              <a:latin typeface="Gabriola" panose="04040605051002020D02" pitchFamily="8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16832"/>
            <a:ext cx="8424936" cy="251730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«Водоёмы </a:t>
            </a:r>
            <a:r>
              <a:rPr lang="ru-RU" sz="6000" b="1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/>
            </a:r>
            <a:br>
              <a:rPr lang="ru-RU" sz="6000" b="1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</a:br>
            <a:r>
              <a:rPr lang="ru-RU" sz="6000" b="1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Верх – </a:t>
            </a:r>
            <a:r>
              <a:rPr lang="ru-RU" sz="6000" b="1" dirty="0" err="1" smtClean="0">
                <a:solidFill>
                  <a:srgbClr val="003300"/>
                </a:solidFill>
                <a:latin typeface="Monotype Corsiva" panose="03010101010201010101" pitchFamily="66" charset="0"/>
              </a:rPr>
              <a:t>Исетского</a:t>
            </a:r>
            <a:r>
              <a:rPr lang="ru-RU" sz="6000" b="1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 </a:t>
            </a:r>
            <a:r>
              <a:rPr lang="ru-RU" sz="6000" b="1" dirty="0" smtClean="0">
                <a:solidFill>
                  <a:srgbClr val="003300"/>
                </a:solidFill>
                <a:latin typeface="Monotype Corsiva" panose="03010101010201010101" pitchFamily="66" charset="0"/>
              </a:rPr>
              <a:t>района»</a:t>
            </a:r>
            <a:endParaRPr lang="ru-RU" sz="6000" b="1" dirty="0">
              <a:solidFill>
                <a:srgbClr val="0033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8908" y="4434136"/>
            <a:ext cx="5325580" cy="2172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Выполнила</a:t>
            </a: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высшей квалификационной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категории</a:t>
            </a: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Кудрявцева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Наталья Борисовна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Кто водится в пруду?   Что растёт в пруду?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Что здесь  лишнее?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s://yt3.ggpht.com/a/AATXAJxb3OBM7Mrx3-3Jsi74nRYoh8D5JUowcePP9U1K=s900-c-k-c0xffffffff-no-rj-m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143248"/>
            <a:ext cx="164307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https://ds04.infourok.ru/uploads/ex/0e40/0001bbef-04413de7/img7.jpg"/>
          <p:cNvPicPr/>
          <p:nvPr/>
        </p:nvPicPr>
        <p:blipFill>
          <a:blip r:embed="rId4" cstate="print"/>
          <a:srcRect l="10236" t="15223" r="5118" b="20997"/>
          <a:stretch>
            <a:fillRect/>
          </a:stretch>
        </p:blipFill>
        <p:spPr bwMode="auto">
          <a:xfrm>
            <a:off x="2714612" y="1418711"/>
            <a:ext cx="1785950" cy="1224472"/>
          </a:xfrm>
          <a:prstGeom prst="rect">
            <a:avLst/>
          </a:prstGeom>
          <a:ln w="381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 descr="https://ds04.infourok.ru/uploads/ex/0097/00004eb6-70bc813f/img13.jpg"/>
          <p:cNvPicPr/>
          <p:nvPr/>
        </p:nvPicPr>
        <p:blipFill>
          <a:blip r:embed="rId5" cstate="print"/>
          <a:srcRect l="13386" t="4199" b="26247"/>
          <a:stretch>
            <a:fillRect/>
          </a:stretch>
        </p:blipFill>
        <p:spPr bwMode="auto">
          <a:xfrm>
            <a:off x="2928926" y="4857760"/>
            <a:ext cx="1714512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s://ds04.infourok.ru/uploads/ex/12db/000b22e2-bdfc8893/hello_html_m6f982b66.jpg"/>
          <p:cNvPicPr/>
          <p:nvPr/>
        </p:nvPicPr>
        <p:blipFill>
          <a:blip r:embed="rId6" cstate="print"/>
          <a:srcRect b="14634"/>
          <a:stretch>
            <a:fillRect/>
          </a:stretch>
        </p:blipFill>
        <p:spPr bwMode="auto">
          <a:xfrm>
            <a:off x="642910" y="4857760"/>
            <a:ext cx="1785950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mycoweb.narod.ru/Submitted/SOK/Hydrocharis_morsus_ranae_SOK_0308201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4928" y="1035827"/>
            <a:ext cx="1785950" cy="142876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Рисунок 11" descr="http://www.asergeev.com/pictures/archives/2014/1434/jpeg/0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4214818"/>
            <a:ext cx="1785950" cy="142876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 descr="Графская пристань и Верх-Исетский пруд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4286256"/>
            <a:ext cx="1785950" cy="1362069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25" name="Picture 5" descr="https://natural-museum.ru/sites/default/files/inline-images/%D0%9A%D1%83%D0%B1%D1%8B%D1%88%D0%BA%D0%B0%20%D0%B6%D0%B5%D0%BB%D1%82%D0%B0%D1%8F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29190" y="1071546"/>
            <a:ext cx="1857388" cy="1397878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 descr="https://yucca.gr/wp-content/uploads/2018/02/12032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43636" y="3000372"/>
            <a:ext cx="1571636" cy="128588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5286380" y="2500306"/>
            <a:ext cx="1468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КУБЫШКА ЖЕЛТАЯ</a:t>
            </a:r>
            <a:endParaRPr lang="ru-RU" sz="1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86380" y="5715016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КУВШИНКА БЕЛАЯ 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929454" y="5715016"/>
            <a:ext cx="2016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БЕЛОКРЫЛЬНИК 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429520" y="2500306"/>
            <a:ext cx="12955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ВОДОКРАС</a:t>
            </a:r>
            <a:endParaRPr lang="ru-RU" sz="1400" b="1" dirty="0"/>
          </a:p>
        </p:txBody>
      </p:sp>
      <p:pic>
        <p:nvPicPr>
          <p:cNvPr id="20" name="Рисунок 19" descr="https://top-bal.ru/pars_docs/refs/75/74547/74547_html_3d7ea288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8596" y="1428736"/>
            <a:ext cx="2071702" cy="127634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3143240" y="2714620"/>
            <a:ext cx="901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ОКУНЬ</a:t>
            </a:r>
            <a:endParaRPr lang="ru-RU" sz="1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357554" y="5929330"/>
            <a:ext cx="1040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ПЛОТВА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42976" y="6000768"/>
            <a:ext cx="696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ЛЕЩ</a:t>
            </a:r>
            <a:endParaRPr lang="ru-RU" sz="1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28662" y="2786058"/>
            <a:ext cx="8707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ЩУКА </a:t>
            </a:r>
            <a:endParaRPr lang="ru-RU" sz="1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71736" y="3214686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АКУЛА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715272" y="3500438"/>
            <a:ext cx="71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РОЗА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4349414" cy="32155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93" y="3659557"/>
            <a:ext cx="2599368" cy="1707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43" y="1595848"/>
            <a:ext cx="3731669" cy="1974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987879" y="396681"/>
            <a:ext cx="4572000" cy="9068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Популярные </a:t>
            </a:r>
            <a:r>
              <a:rPr lang="ru-RU" sz="2400" b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иды </a:t>
            </a:r>
            <a:r>
              <a:rPr lang="ru-RU" sz="2400" b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спорта </a:t>
            </a:r>
            <a:r>
              <a:rPr lang="ru-RU" sz="2400" b="1" dirty="0" smtClean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Верх-</a:t>
            </a:r>
            <a:r>
              <a:rPr lang="ru-RU" sz="2400" b="1" dirty="0" err="1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Исетском</a:t>
            </a:r>
            <a:r>
              <a:rPr lang="ru-RU" sz="2400" b="1" dirty="0">
                <a:solidFill>
                  <a:srgbClr val="7030A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пруду.</a:t>
            </a:r>
            <a:endParaRPr lang="ru-RU" b="1" dirty="0">
              <a:solidFill>
                <a:srgbClr val="7030A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371585">
            <a:off x="5865150" y="4947349"/>
            <a:ext cx="168347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Парусный </a:t>
            </a:r>
            <a:endParaRPr lang="ru-RU" sz="2000" b="1" dirty="0" smtClean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спорт </a:t>
            </a:r>
            <a:endParaRPr lang="ru-RU" sz="2000" b="1" dirty="0"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1241983">
            <a:off x="628388" y="5538454"/>
            <a:ext cx="3126177" cy="9284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Гребля на </a:t>
            </a:r>
            <a:r>
              <a:rPr lang="ru-RU" sz="2000" b="1" i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байдарках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b="1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каное</a:t>
            </a:r>
            <a:r>
              <a:rPr lang="ru-RU" sz="2000" b="1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b="1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5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0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Под каким номером какое озеро? 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3848097" cy="288607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428860" y="1000108"/>
            <a:ext cx="982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5643578"/>
            <a:ext cx="500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2 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357290" y="2428868"/>
            <a:ext cx="37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571744"/>
            <a:ext cx="790147" cy="43495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786182" y="1142984"/>
            <a:ext cx="928694" cy="107157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99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1142984"/>
            <a:ext cx="1369794" cy="110538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 rot="808294">
            <a:off x="4727348" y="2391240"/>
            <a:ext cx="3929090" cy="19738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14414" y="1643050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Озеро ЗДОХНЯ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 rot="816090">
            <a:off x="4818283" y="2890533"/>
            <a:ext cx="3857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Под каким номером находится озеро, </a:t>
            </a:r>
          </a:p>
          <a:p>
            <a:pPr algn="ctr"/>
            <a:r>
              <a:rPr lang="ru-RU" b="1" dirty="0" smtClean="0"/>
              <a:t>похожее на ежика?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Рисунок 2" descr="https://aif-s3.aif.ru/images/014/890/27d74842e76a5a8c952f657376881c5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00108"/>
            <a:ext cx="3613155" cy="211064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929066"/>
            <a:ext cx="3237361" cy="242889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357562"/>
            <a:ext cx="2286016" cy="260351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428861" y="428604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Озеро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428604"/>
            <a:ext cx="1914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ЗДОХНЯ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428604"/>
            <a:ext cx="457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86262" y="1071546"/>
            <a:ext cx="4557738" cy="25003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Это озеро соединяется протоком с </a:t>
            </a:r>
            <a:r>
              <a:rPr lang="ru-RU" b="1" dirty="0" err="1" smtClean="0"/>
              <a:t>Верх-Исетском</a:t>
            </a:r>
            <a:r>
              <a:rPr lang="ru-RU" b="1" dirty="0" smtClean="0"/>
              <a:t> прудом, и поэтому, если уровень воды в пруду убывает или прибывает, то и в озере вода то прибывает, то убывает. Получается, что озеро как бы дышит, «вздыхает». 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488" y="3857628"/>
            <a:ext cx="2714644" cy="24288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Губительное отношение человека к водным ресурсам, </a:t>
            </a:r>
            <a:r>
              <a:rPr lang="ru-RU" sz="1600" b="1" dirty="0" err="1" smtClean="0"/>
              <a:t>катострофически</a:t>
            </a:r>
            <a:r>
              <a:rPr lang="ru-RU" sz="1600" b="1" dirty="0" smtClean="0"/>
              <a:t> отразилось на озере, оно быстро и неотвратимо гибнет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Болотные растения, растущие на </a:t>
            </a:r>
            <a:r>
              <a:rPr lang="ru-RU" sz="2800" b="1" dirty="0" err="1" smtClean="0">
                <a:solidFill>
                  <a:srgbClr val="7030A0"/>
                </a:solidFill>
              </a:rPr>
              <a:t>Здохне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https://priroda36.ru/images/stories/flora/trostni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3" y="1221193"/>
            <a:ext cx="2149277" cy="276202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://rasfokus.ru/images/photos/medium/82c83d4f8f70a955a64e5022163081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765">
            <a:off x="2688117" y="1411147"/>
            <a:ext cx="2996844" cy="189933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https://www.tursar.ru/image/img2977_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713" y="1484784"/>
            <a:ext cx="2873640" cy="211861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вал 2"/>
          <p:cNvSpPr/>
          <p:nvPr/>
        </p:nvSpPr>
        <p:spPr>
          <a:xfrm>
            <a:off x="1689072" y="4077072"/>
            <a:ext cx="2810920" cy="257357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У болотца тучею,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Что крапива жгучие,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Кусают толпой.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под зудящий вой!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(Комар.)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11" name="Овал 10"/>
          <p:cNvSpPr/>
          <p:nvPr/>
        </p:nvSpPr>
        <p:spPr>
          <a:xfrm>
            <a:off x="5292080" y="3983216"/>
            <a:ext cx="2708100" cy="265982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Любит мух и комаров,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Да имеет громкий зов,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Вся зелёная скажу,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Дом на речке и в пруду.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(Лягушка.)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96" y="4139723"/>
            <a:ext cx="3308672" cy="2448271"/>
          </a:xfrm>
          <a:prstGeom prst="roundRect">
            <a:avLst>
              <a:gd name="adj" fmla="val 16667"/>
            </a:avLst>
          </a:prstGeom>
          <a:ln w="381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24" y="3950613"/>
            <a:ext cx="2629956" cy="2723484"/>
          </a:xfrm>
          <a:prstGeom prst="roundRect">
            <a:avLst>
              <a:gd name="adj" fmla="val 16667"/>
            </a:avLst>
          </a:prstGeom>
          <a:ln w="38100"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7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Под каким номером какое озеро?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93" y="3413349"/>
            <a:ext cx="3848097" cy="288607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428860" y="1000108"/>
            <a:ext cx="982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5643578"/>
            <a:ext cx="500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2 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62927" y="2489858"/>
            <a:ext cx="37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02" y="2568580"/>
            <a:ext cx="790147" cy="43495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99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491880" y="1142984"/>
            <a:ext cx="1222996" cy="107157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99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163707"/>
            <a:ext cx="1369794" cy="110538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058268" y="1463752"/>
            <a:ext cx="3929090" cy="11430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082712">
            <a:off x="4861481" y="3573264"/>
            <a:ext cx="3857652" cy="1128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14414" y="1643050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Озеро ЗДОХНЯ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51712" y="1573591"/>
            <a:ext cx="3857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Под каким номером находится озеро, похожее на ежика?</a:t>
            </a:r>
            <a:endParaRPr lang="ru-RU" b="1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 rot="1068762">
            <a:off x="5218671" y="3625010"/>
            <a:ext cx="31432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Под каким номером находится самое большое озеро?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63862" y="4616815"/>
            <a:ext cx="183534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Озеро ЧУСОВОЕ.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5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741074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Озеро </a:t>
            </a:r>
            <a:r>
              <a:rPr lang="ru-RU" b="1" dirty="0" err="1" smtClean="0">
                <a:solidFill>
                  <a:srgbClr val="7030A0"/>
                </a:solidFill>
              </a:rPr>
              <a:t>Чусовое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https://3.bp.blogspot.com/-zuDzH5dA2OA/WQhpuUafM1I/AAAAAAAAR-s/Id2f8VkJrhw4D-FHyXyM-E2qWzkK_cWdACLcB/s640/61_b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136" y="3311496"/>
            <a:ext cx="3687616" cy="339095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6012160" y="920721"/>
            <a:ext cx="2592288" cy="48691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>
                <a:latin typeface="Monotype Corsiva" panose="03010101010201010101" pitchFamily="66" charset="0"/>
              </a:rPr>
              <a:t>Историческая справка.</a:t>
            </a:r>
          </a:p>
          <a:p>
            <a:pPr algn="ctr"/>
            <a:r>
              <a:rPr lang="ru-RU" dirty="0"/>
              <a:t>Озеро </a:t>
            </a:r>
            <a:r>
              <a:rPr lang="ru-RU" dirty="0" err="1"/>
              <a:t>Чусовое</a:t>
            </a:r>
            <a:r>
              <a:rPr lang="ru-RU" dirty="0"/>
              <a:t> - водоём созданный природой. Это красивое озеро получило своё название от реки Чусовой и соединяется с ней безымянным  ручьём. Его площадь 2 кв. км., а глубина до 3,5 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51908" y="1734386"/>
            <a:ext cx="1952551" cy="275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800600" y="4221088"/>
            <a:ext cx="1859632" cy="18322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mixcam.ru/wp-content/uploads/2014/05/chusovskoy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23" y="1010366"/>
            <a:ext cx="4088941" cy="306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78" y="0"/>
            <a:ext cx="9144000" cy="6858001"/>
          </a:xfrm>
          <a:prstGeom prst="rect">
            <a:avLst/>
          </a:prstGeom>
          <a:noFill/>
        </p:spPr>
      </p:pic>
      <p:pic>
        <p:nvPicPr>
          <p:cNvPr id="3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278">
            <a:off x="5226546" y="1768441"/>
            <a:ext cx="3462220" cy="461765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130">
            <a:off x="327579" y="623957"/>
            <a:ext cx="3516484" cy="486286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-3780928" y="2116116"/>
            <a:ext cx="4572000" cy="3903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7291" y="40037"/>
            <a:ext cx="2589498" cy="3087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Берега Чусового </a:t>
            </a:r>
            <a:r>
              <a:rPr lang="ru-RU" sz="1600" b="1" dirty="0">
                <a:solidFill>
                  <a:schemeClr val="tx1"/>
                </a:solidFill>
              </a:rPr>
              <a:t>озера живописны: камни, берёзки, купающие листву в воде, рябь воды – всё создано для того, чтобы любоваться красотой окружающего мира</a:t>
            </a:r>
            <a:r>
              <a:rPr lang="ru-RU" sz="16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490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Обитатели озера </a:t>
            </a:r>
            <a:r>
              <a:rPr lang="ru-RU" sz="3600" b="1" dirty="0" err="1" smtClean="0">
                <a:solidFill>
                  <a:srgbClr val="7030A0"/>
                </a:solidFill>
              </a:rPr>
              <a:t>Чусовое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47" y="1230116"/>
            <a:ext cx="2654928" cy="187012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940" y="1268894"/>
            <a:ext cx="2043997" cy="210882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70" y="3411078"/>
            <a:ext cx="3030081" cy="16512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9" y="3606134"/>
            <a:ext cx="2896884" cy="156676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25" y="1472855"/>
            <a:ext cx="2647477" cy="138464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63534" y="3093063"/>
            <a:ext cx="1217214" cy="42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кунь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52728" y="5262456"/>
            <a:ext cx="10788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Плотва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024989" y="3429000"/>
            <a:ext cx="875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Щука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56589" y="5050972"/>
            <a:ext cx="803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Карп</a:t>
            </a:r>
            <a:endParaRPr lang="ru-RU" sz="2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714889" y="2897304"/>
            <a:ext cx="8258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Линь</a:t>
            </a:r>
            <a:endParaRPr lang="ru-RU" sz="20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52539" y="4797152"/>
            <a:ext cx="2236487" cy="18695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Рак клешнями шевелит</a:t>
            </a:r>
            <a:r>
              <a:rPr lang="ru-RU" sz="1400" b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Он </a:t>
            </a:r>
            <a:r>
              <a:rPr lang="ru-RU" sz="1400" b="1" dirty="0">
                <a:solidFill>
                  <a:schemeClr val="tx1"/>
                </a:solidFill>
              </a:rPr>
              <a:t>на самом дне сидит</a:t>
            </a:r>
            <a:r>
              <a:rPr lang="ru-RU" sz="1400" b="1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Ловко пятится назад, он добыче очень рад!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44" y="4808702"/>
            <a:ext cx="3041299" cy="182023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Игра «Рыбалка».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8" name="Объект 7" descr="http://static.pleer.ru/i/gp/656/054/norm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190" y="3067157"/>
            <a:ext cx="1915267" cy="1363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https://ae01.alicdn.com/kf/HTB1OgCmzH1YBuNjSszhq6AUsFXai/50PCS-lot-Soft-Red-Earthworm-Silicone-Bait-Worms-Artificial-Fishing-lure-Lifelike-Fishy-Smell-Fishing-Lures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8" y="2913426"/>
            <a:ext cx="2016224" cy="14765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9" descr="http://xn----ftboayabcicio.xn--p1ai/products_cats/big/202-402/kolebljushhiesja-blesny.jpg"/>
          <p:cNvPicPr>
            <a:picLocks noGrp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39" y="1363264"/>
            <a:ext cx="2339350" cy="112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https://smolensk.carptravel.ru/upload/iblock/083/083c216f212eaa4c8d42d3d6fc57d24d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947" y="4949431"/>
            <a:ext cx="1800200" cy="15370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https://kupijig.ru/assets/cache_image/products/611/400_968x504_92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36" y="2634885"/>
            <a:ext cx="2134876" cy="1148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https://cdn1.ozone.ru/multimedia/103667105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316" y="4949431"/>
            <a:ext cx="1721142" cy="1505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http://clipart-library.com/images/ziX5GbBxT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14" y="873030"/>
            <a:ext cx="1414326" cy="15478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94" y="4194541"/>
            <a:ext cx="2395216" cy="247226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580" y="1288541"/>
            <a:ext cx="2372878" cy="1434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65" y="4627510"/>
            <a:ext cx="2248798" cy="1360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110" y="527083"/>
            <a:ext cx="1355402" cy="13781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15" y="2979924"/>
            <a:ext cx="1335932" cy="16068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7559 0.568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95" y="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70851 0.286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1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23802 0.55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7407E-6 L 0.00139 0.3365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48976 -0.008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79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0.26944 -0.02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4342 0.2754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1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16152"/>
            <a:ext cx="603041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solidFill>
                  <a:srgbClr val="990099"/>
                </a:solidFill>
                <a:latin typeface="Monotype Corsiva" pitchFamily="66" charset="0"/>
              </a:rPr>
              <a:t>Цель проекта:</a:t>
            </a:r>
            <a:endParaRPr lang="ru-RU" sz="3200" dirty="0">
              <a:solidFill>
                <a:srgbClr val="990099"/>
              </a:solidFill>
              <a:latin typeface="Monotype Corsiva" pitchFamily="66" charset="0"/>
            </a:endParaRP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ru-RU" sz="2400" dirty="0"/>
              <a:t>Воспитание чувства любви к Родине, родному </a:t>
            </a:r>
            <a:r>
              <a:rPr lang="ru-RU" sz="2400" dirty="0" smtClean="0"/>
              <a:t>краю, району</a:t>
            </a:r>
            <a:endParaRPr lang="ru-RU" sz="2400" dirty="0"/>
          </a:p>
          <a:p>
            <a:pPr marL="342900" indent="-342900" fontAlgn="base">
              <a:buFont typeface="Wingdings" pitchFamily="2" charset="2"/>
              <a:buChar char="Ø"/>
            </a:pPr>
            <a:r>
              <a:rPr lang="ru-RU" sz="2400" dirty="0"/>
              <a:t>Воспитание  детей в духе миролюбия, уважения, бережного отношения ко всему живому на земле.</a:t>
            </a: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ru-RU" sz="2400" dirty="0"/>
              <a:t>Приобщение дошкольников к природе Урала.</a:t>
            </a:r>
          </a:p>
          <a:p>
            <a:pPr marL="342900" indent="-342900" fontAlgn="base">
              <a:buFont typeface="Wingdings" pitchFamily="2" charset="2"/>
              <a:buChar char="Ø"/>
            </a:pPr>
            <a:r>
              <a:rPr lang="ru-RU" sz="2400" dirty="0"/>
              <a:t>Воспитывать интерес к явлениям неживой природы.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04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Игра «Сосчитай весь улов».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6" y="1172159"/>
            <a:ext cx="1510141" cy="119599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45733" y="1273174"/>
            <a:ext cx="4038600" cy="46817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2" y="3318854"/>
            <a:ext cx="1765429" cy="95482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48" y="3339217"/>
            <a:ext cx="1690121" cy="91409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46" y="2287877"/>
            <a:ext cx="1682656" cy="91005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47" y="2281252"/>
            <a:ext cx="1732406" cy="93696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11" y="1198578"/>
            <a:ext cx="1691264" cy="91471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3" y="1206237"/>
            <a:ext cx="1677960" cy="90751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Объект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991" y="3758534"/>
            <a:ext cx="1470867" cy="116489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Объект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70" y="2477076"/>
            <a:ext cx="1483218" cy="117467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Объект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208" y="3706761"/>
            <a:ext cx="1473028" cy="1166605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Объект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263" y="3706762"/>
            <a:ext cx="1431646" cy="1133831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Объект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011" y="2448541"/>
            <a:ext cx="1461160" cy="1157205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Объект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461" y="1141135"/>
            <a:ext cx="1519746" cy="1203604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Объект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45" y="2456991"/>
            <a:ext cx="1450491" cy="114875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Объект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594" y="1141135"/>
            <a:ext cx="1499771" cy="1187785"/>
          </a:xfrm>
          <a:prstGeom prst="round2DiagRect">
            <a:avLst>
              <a:gd name="adj1" fmla="val 16667"/>
              <a:gd name="adj2" fmla="val 4954"/>
            </a:avLst>
          </a:prstGeom>
          <a:ln w="1905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Овал 24"/>
          <p:cNvSpPr/>
          <p:nvPr/>
        </p:nvSpPr>
        <p:spPr>
          <a:xfrm>
            <a:off x="1281370" y="4653136"/>
            <a:ext cx="1392922" cy="11661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6" name="Овал 25"/>
          <p:cNvSpPr/>
          <p:nvPr/>
        </p:nvSpPr>
        <p:spPr>
          <a:xfrm>
            <a:off x="6129501" y="5113936"/>
            <a:ext cx="1471064" cy="12476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7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Под каким номером какое озеро?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93" y="3413349"/>
            <a:ext cx="3848097" cy="288607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428860" y="1000108"/>
            <a:ext cx="982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1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5643578"/>
            <a:ext cx="500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2 </a:t>
            </a:r>
            <a:endParaRPr lang="ru-RU" sz="2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62927" y="2489858"/>
            <a:ext cx="377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3</a:t>
            </a:r>
            <a:endParaRPr lang="ru-RU" sz="2400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02" y="2568580"/>
            <a:ext cx="790147" cy="43495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99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491880" y="1142984"/>
            <a:ext cx="1222996" cy="107157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99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163707"/>
            <a:ext cx="1369794" cy="110538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5058268" y="1463752"/>
            <a:ext cx="3929090" cy="11430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 rot="1082712">
            <a:off x="4861481" y="3573264"/>
            <a:ext cx="3857652" cy="11287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214414" y="1643050"/>
            <a:ext cx="215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Озеро ЗДОХНЯ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51712" y="1573591"/>
            <a:ext cx="3857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Под каким номером находится озеро, похожее на ежика?</a:t>
            </a:r>
            <a:endParaRPr lang="ru-RU" b="1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 rot="1068762">
            <a:off x="5218671" y="3625010"/>
            <a:ext cx="31432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Под каким номером находится самое большое озеро?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63862" y="4616815"/>
            <a:ext cx="183534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Озеро ЧУСОВОЕ.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51712" y="5441177"/>
            <a:ext cx="3935646" cy="103399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65918" y="5593459"/>
            <a:ext cx="3817564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 каким номером </a:t>
            </a:r>
            <a:r>
              <a:rPr lang="ru-RU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самое маленькое озеро?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50398" y="2547469"/>
            <a:ext cx="2121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Озеро КАРАСЬЕ</a:t>
            </a:r>
            <a:r>
              <a:rPr lang="ru-RU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70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Озеро Карасье.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740352" y="3939291"/>
            <a:ext cx="4572000" cy="2922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3886" y="908719"/>
            <a:ext cx="3612266" cy="286839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Название </a:t>
            </a:r>
            <a:r>
              <a:rPr lang="ru-RU" b="1" dirty="0">
                <a:solidFill>
                  <a:srgbClr val="002060"/>
                </a:solidFill>
              </a:rPr>
              <a:t>Карасье означает, что озеро заболоченное, непроточное. Именно в таких местах обитает карась. Дно и берега озера покрыты залежами торфа, и поэтому вода имеет коричневый оттенок</a:t>
            </a:r>
          </a:p>
        </p:txBody>
      </p:sp>
      <p:pic>
        <p:nvPicPr>
          <p:cNvPr id="2050" name="Picture 2" descr="https://geocaching.su/photos/albums/2167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62" y="1162834"/>
            <a:ext cx="3251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2" name="Picture 4" descr="https://geocaching.su/photos/albums/216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28" y="3831034"/>
            <a:ext cx="3505701" cy="262737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lasenko.ru/wp-content/uploads/2019/03/1-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368">
            <a:off x="6315685" y="4954287"/>
            <a:ext cx="2474811" cy="1649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8" name="Picture 10" descr="https://peatlands.org/assets/uploads/2019/06/peatsw-1920x10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27" y="3831034"/>
            <a:ext cx="2712701" cy="1525894"/>
          </a:xfrm>
          <a:prstGeom prst="ellipse">
            <a:avLst/>
          </a:prstGeom>
          <a:ln w="1905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" y="0"/>
            <a:ext cx="9144000" cy="6858001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332656"/>
            <a:ext cx="5162872" cy="30746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Итак, мои маленькие друзья, мы с вами побывали на  водных объектах  Верх – </a:t>
            </a:r>
            <a:r>
              <a:rPr lang="ru-RU" sz="2000" b="1" dirty="0" err="1"/>
              <a:t>Исетского</a:t>
            </a:r>
            <a:r>
              <a:rPr lang="ru-RU" sz="2000" b="1" dirty="0"/>
              <a:t> района, узнали, кто живет в этих прудах, что растет в них. Узнали, каким водоёмам грозит неминуемая гибель, если их вовремя не спасти. </a:t>
            </a:r>
          </a:p>
        </p:txBody>
      </p:sp>
      <p:sp>
        <p:nvSpPr>
          <p:cNvPr id="3" name="Овал 2"/>
          <p:cNvSpPr/>
          <p:nvPr/>
        </p:nvSpPr>
        <p:spPr>
          <a:xfrm>
            <a:off x="4283968" y="3407296"/>
            <a:ext cx="3672408" cy="284147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Озёра, пруды, реки – их надо беречь, </a:t>
            </a:r>
            <a:endParaRPr lang="ru-RU" sz="28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не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вредите им</a:t>
            </a:r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они этого не заслуживают.</a:t>
            </a:r>
          </a:p>
        </p:txBody>
      </p:sp>
      <p:pic>
        <p:nvPicPr>
          <p:cNvPr id="8" name="Рисунок 7" descr="https://content.foto.my.mail.ru/mail/tuzovanina/7404/i-74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400" y="581603"/>
            <a:ext cx="2992120" cy="2244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1723.ru/forums/uploads/post-1-127782757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72" y="3933056"/>
            <a:ext cx="3066556" cy="2291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242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35696" y="2708920"/>
            <a:ext cx="61221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новых </a:t>
            </a:r>
            <a:r>
              <a:rPr lang="ru-RU" sz="6600" b="1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встреч !</a:t>
            </a:r>
            <a:r>
              <a:rPr lang="ru-RU" sz="3200" dirty="0" smtClean="0"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 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51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108676"/>
            <a:ext cx="77768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>
                <a:solidFill>
                  <a:srgbClr val="990099"/>
                </a:solidFill>
                <a:latin typeface="Monotype Corsiva" pitchFamily="66" charset="0"/>
              </a:rPr>
              <a:t>Задачи проекта:</a:t>
            </a:r>
            <a:endParaRPr lang="ru-RU" sz="2800" dirty="0">
              <a:solidFill>
                <a:srgbClr val="990099"/>
              </a:solidFill>
              <a:latin typeface="Monotype Corsiva" pitchFamily="66" charset="0"/>
            </a:endParaRPr>
          </a:p>
          <a:p>
            <a:pPr fontAlgn="base"/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628711"/>
            <a:ext cx="8334672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Образовательные задачи: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Формировать у детей представления о водоёмах Верх-</a:t>
            </a:r>
            <a:r>
              <a:rPr lang="ru-RU" sz="20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Исетского</a:t>
            </a: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Познакомить детей с  достопримечательностями окрестностей Екатеринбурга 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Развивать интерес к родному краю,  к его природным богатствам.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Расширить знания детей о флоре и фауне района.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Воспитательные задачи: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Формировать у детей бережное, ответственное, эмоционально-доброжелательное отношение к миру природы, к живым существам.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Пробудить в детях чувство любви к своему району 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Оздоровительные задачи: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Охранять и укреплять здоровье детей.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Учить детей правильно взаимодействовать с природой.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Формировать умение рационально использовать природные ресурсы для гармоничного развития личности.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5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fs00.infourok.ru/images/doc/222/14032/5/img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929322" y="785794"/>
            <a:ext cx="24288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s://img-fotki.yandex.ru/get/15595/97833783.d31/0_12e8dd_fcf3bc1_XX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 l="8403" t="11811" r="8403" b="12992"/>
          <a:stretch>
            <a:fillRect/>
          </a:stretch>
        </p:blipFill>
        <p:spPr bwMode="auto">
          <a:xfrm>
            <a:off x="785786" y="3571876"/>
            <a:ext cx="4114870" cy="294041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5214942" y="1071546"/>
            <a:ext cx="3343292" cy="521497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 далёком 1723 году по приказу Петра 1 был основан на реке Исеть город </a:t>
            </a:r>
            <a:r>
              <a:rPr lang="ru-RU" dirty="0" smtClean="0">
                <a:solidFill>
                  <a:schemeClr val="tx1"/>
                </a:solidFill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завод. Город рос, строились заводы, требовались большие объёмы воды (не хватало воды), для этого люди поставили плотину, в результате образовывался обширный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исскуственный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водоём. Так возник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Верх-Исетский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пруд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8813735" y="5877271"/>
            <a:ext cx="1116051" cy="69081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 t="3378" b="15764"/>
          <a:stretch>
            <a:fillRect/>
          </a:stretch>
        </p:blipFill>
        <p:spPr bwMode="auto">
          <a:xfrm>
            <a:off x="285720" y="428604"/>
            <a:ext cx="3813609" cy="291551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-1500230" y="12858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Содержимое 4" descr="https://ural-meridian.ru/wp-content/uploads/2019/07/verh-isetskij-prud.jpg"/>
          <p:cNvPicPr>
            <a:picLocks noGrp="1"/>
          </p:cNvPicPr>
          <p:nvPr>
            <p:ph sz="half"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500042"/>
            <a:ext cx="3857652" cy="242889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Овал 8"/>
          <p:cNvSpPr/>
          <p:nvPr/>
        </p:nvSpPr>
        <p:spPr>
          <a:xfrm>
            <a:off x="4500562" y="1000108"/>
            <a:ext cx="4429156" cy="47149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Cambria" pitchFamily="18" charset="0"/>
              </a:rPr>
              <a:t>Итак, 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Cambria" pitchFamily="18" charset="0"/>
              </a:rPr>
              <a:t>мои маленькие друзья,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Cambria" pitchFamily="18" charset="0"/>
              </a:rPr>
              <a:t> давайте  отправимся в путешествие, полное загадок и интересной информации. Для этого нам надо поближе познакомиться с водными объектами нашего района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9" name="Рисунок 18" descr="https://content.foto.my.mail.ru/mail/tuzovanina/9553/h-957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286124"/>
            <a:ext cx="3929090" cy="278608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16118" b="11212"/>
          <a:stretch>
            <a:fillRect/>
          </a:stretch>
        </p:blipFill>
        <p:spPr bwMode="auto">
          <a:xfrm>
            <a:off x="500034" y="1571612"/>
            <a:ext cx="3807865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4572000" y="357166"/>
          <a:ext cx="4214842" cy="2992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24860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Овальная выноска 16"/>
          <p:cNvSpPr/>
          <p:nvPr/>
        </p:nvSpPr>
        <p:spPr>
          <a:xfrm rot="10800000" flipH="1">
            <a:off x="5214942" y="3786190"/>
            <a:ext cx="2928958" cy="2357454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/>
          </a:p>
        </p:txBody>
      </p:sp>
      <p:sp>
        <p:nvSpPr>
          <p:cNvPr id="19" name="Полилиния 18"/>
          <p:cNvSpPr/>
          <p:nvPr/>
        </p:nvSpPr>
        <p:spPr>
          <a:xfrm>
            <a:off x="5500694" y="3929066"/>
            <a:ext cx="2313886" cy="1631852"/>
          </a:xfrm>
          <a:custGeom>
            <a:avLst/>
            <a:gdLst>
              <a:gd name="connsiteX0" fmla="*/ 2059795 w 3171142"/>
              <a:gd name="connsiteY0" fmla="*/ 295422 h 1631852"/>
              <a:gd name="connsiteX1" fmla="*/ 2059795 w 3171142"/>
              <a:gd name="connsiteY1" fmla="*/ 295422 h 1631852"/>
              <a:gd name="connsiteX2" fmla="*/ 1004718 w 3171142"/>
              <a:gd name="connsiteY2" fmla="*/ 140677 h 1631852"/>
              <a:gd name="connsiteX3" fmla="*/ 976582 w 3171142"/>
              <a:gd name="connsiteY3" fmla="*/ 225083 h 1631852"/>
              <a:gd name="connsiteX4" fmla="*/ 906244 w 3171142"/>
              <a:gd name="connsiteY4" fmla="*/ 393895 h 1631852"/>
              <a:gd name="connsiteX5" fmla="*/ 934379 w 3171142"/>
              <a:gd name="connsiteY5" fmla="*/ 647114 h 1631852"/>
              <a:gd name="connsiteX6" fmla="*/ 1018786 w 3171142"/>
              <a:gd name="connsiteY6" fmla="*/ 844062 h 1631852"/>
              <a:gd name="connsiteX7" fmla="*/ 1075056 w 3171142"/>
              <a:gd name="connsiteY7" fmla="*/ 970671 h 1631852"/>
              <a:gd name="connsiteX8" fmla="*/ 1103192 w 3171142"/>
              <a:gd name="connsiteY8" fmla="*/ 1041009 h 1631852"/>
              <a:gd name="connsiteX9" fmla="*/ 1131327 w 3171142"/>
              <a:gd name="connsiteY9" fmla="*/ 1083212 h 1631852"/>
              <a:gd name="connsiteX10" fmla="*/ 1215733 w 3171142"/>
              <a:gd name="connsiteY10" fmla="*/ 1223889 h 1631852"/>
              <a:gd name="connsiteX11" fmla="*/ 1342342 w 3171142"/>
              <a:gd name="connsiteY11" fmla="*/ 1322363 h 1631852"/>
              <a:gd name="connsiteX12" fmla="*/ 1398613 w 3171142"/>
              <a:gd name="connsiteY12" fmla="*/ 1378634 h 1631852"/>
              <a:gd name="connsiteX13" fmla="*/ 1426749 w 3171142"/>
              <a:gd name="connsiteY13" fmla="*/ 1434905 h 1631852"/>
              <a:gd name="connsiteX14" fmla="*/ 1497087 w 3171142"/>
              <a:gd name="connsiteY14" fmla="*/ 1463040 h 1631852"/>
              <a:gd name="connsiteX15" fmla="*/ 1539290 w 3171142"/>
              <a:gd name="connsiteY15" fmla="*/ 1505243 h 1631852"/>
              <a:gd name="connsiteX16" fmla="*/ 1609629 w 3171142"/>
              <a:gd name="connsiteY16" fmla="*/ 1533379 h 1631852"/>
              <a:gd name="connsiteX17" fmla="*/ 1736238 w 3171142"/>
              <a:gd name="connsiteY17" fmla="*/ 1575582 h 1631852"/>
              <a:gd name="connsiteX18" fmla="*/ 1862847 w 3171142"/>
              <a:gd name="connsiteY18" fmla="*/ 1631852 h 1631852"/>
              <a:gd name="connsiteX19" fmla="*/ 3171142 w 3171142"/>
              <a:gd name="connsiteY19" fmla="*/ 1252025 h 1631852"/>
              <a:gd name="connsiteX20" fmla="*/ 864041 w 3171142"/>
              <a:gd name="connsiteY20" fmla="*/ 70339 h 1631852"/>
              <a:gd name="connsiteX21" fmla="*/ 948447 w 3171142"/>
              <a:gd name="connsiteY21" fmla="*/ 0 h 1631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71142" h="1631852">
                <a:moveTo>
                  <a:pt x="2059795" y="295422"/>
                </a:moveTo>
                <a:lnTo>
                  <a:pt x="2059795" y="295422"/>
                </a:lnTo>
                <a:cubicBezTo>
                  <a:pt x="1708103" y="243840"/>
                  <a:pt x="1359426" y="163710"/>
                  <a:pt x="1004718" y="140677"/>
                </a:cubicBezTo>
                <a:cubicBezTo>
                  <a:pt x="975123" y="138755"/>
                  <a:pt x="988265" y="197824"/>
                  <a:pt x="976582" y="225083"/>
                </a:cubicBezTo>
                <a:cubicBezTo>
                  <a:pt x="898682" y="406849"/>
                  <a:pt x="936470" y="272997"/>
                  <a:pt x="906244" y="393895"/>
                </a:cubicBezTo>
                <a:cubicBezTo>
                  <a:pt x="915622" y="478301"/>
                  <a:pt x="916585" y="564073"/>
                  <a:pt x="934379" y="647114"/>
                </a:cubicBezTo>
                <a:cubicBezTo>
                  <a:pt x="946391" y="703168"/>
                  <a:pt x="989675" y="785841"/>
                  <a:pt x="1018786" y="844062"/>
                </a:cubicBezTo>
                <a:cubicBezTo>
                  <a:pt x="1045860" y="979437"/>
                  <a:pt x="1010261" y="854041"/>
                  <a:pt x="1075056" y="970671"/>
                </a:cubicBezTo>
                <a:cubicBezTo>
                  <a:pt x="1087320" y="992745"/>
                  <a:pt x="1091899" y="1018423"/>
                  <a:pt x="1103192" y="1041009"/>
                </a:cubicBezTo>
                <a:cubicBezTo>
                  <a:pt x="1110753" y="1056131"/>
                  <a:pt x="1123116" y="1068432"/>
                  <a:pt x="1131327" y="1083212"/>
                </a:cubicBezTo>
                <a:cubicBezTo>
                  <a:pt x="1174337" y="1160630"/>
                  <a:pt x="1161870" y="1163293"/>
                  <a:pt x="1215733" y="1223889"/>
                </a:cubicBezTo>
                <a:cubicBezTo>
                  <a:pt x="1363093" y="1389668"/>
                  <a:pt x="1217082" y="1228417"/>
                  <a:pt x="1342342" y="1322363"/>
                </a:cubicBezTo>
                <a:cubicBezTo>
                  <a:pt x="1363563" y="1338279"/>
                  <a:pt x="1382697" y="1357413"/>
                  <a:pt x="1398613" y="1378634"/>
                </a:cubicBezTo>
                <a:cubicBezTo>
                  <a:pt x="1411196" y="1395411"/>
                  <a:pt x="1410827" y="1421257"/>
                  <a:pt x="1426749" y="1434905"/>
                </a:cubicBezTo>
                <a:cubicBezTo>
                  <a:pt x="1445922" y="1451339"/>
                  <a:pt x="1473641" y="1453662"/>
                  <a:pt x="1497087" y="1463040"/>
                </a:cubicBezTo>
                <a:cubicBezTo>
                  <a:pt x="1511155" y="1477108"/>
                  <a:pt x="1522419" y="1494699"/>
                  <a:pt x="1539290" y="1505243"/>
                </a:cubicBezTo>
                <a:cubicBezTo>
                  <a:pt x="1560704" y="1518627"/>
                  <a:pt x="1586553" y="1523123"/>
                  <a:pt x="1609629" y="1533379"/>
                </a:cubicBezTo>
                <a:cubicBezTo>
                  <a:pt x="1704934" y="1575737"/>
                  <a:pt x="1625213" y="1553377"/>
                  <a:pt x="1736238" y="1575582"/>
                </a:cubicBezTo>
                <a:lnTo>
                  <a:pt x="1862847" y="1631852"/>
                </a:lnTo>
                <a:lnTo>
                  <a:pt x="3171142" y="1252025"/>
                </a:lnTo>
                <a:cubicBezTo>
                  <a:pt x="2401141" y="860024"/>
                  <a:pt x="0" y="70339"/>
                  <a:pt x="864041" y="70339"/>
                </a:cubicBezTo>
                <a:lnTo>
                  <a:pt x="948447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Чтобы многое узнать , на каждом  озере надо побывать. </a:t>
            </a:r>
            <a:endParaRPr lang="ru-RU" b="1" i="1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234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28599"/>
            <a:ext cx="4295970" cy="130729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Верх – </a:t>
            </a:r>
            <a:r>
              <a:rPr lang="ru-RU" b="1" dirty="0" err="1" smtClean="0">
                <a:solidFill>
                  <a:srgbClr val="7030A0"/>
                </a:solidFill>
              </a:rPr>
              <a:t>Исетский</a:t>
            </a:r>
            <a:r>
              <a:rPr lang="ru-RU" b="1" dirty="0" smtClean="0">
                <a:solidFill>
                  <a:srgbClr val="7030A0"/>
                </a:solidFill>
              </a:rPr>
              <a:t> пруд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36095" y="980728"/>
            <a:ext cx="3403105" cy="5072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>
                <a:solidFill>
                  <a:srgbClr val="7030A0"/>
                </a:solidFill>
                <a:latin typeface="Monotype Corsiva" panose="03010101010201010101" pitchFamily="66" charset="0"/>
              </a:rPr>
              <a:t>Историческая справка</a:t>
            </a:r>
            <a:r>
              <a:rPr lang="ru-RU" u="sng" dirty="0"/>
              <a:t>.</a:t>
            </a:r>
            <a:endParaRPr lang="ru-RU" dirty="0"/>
          </a:p>
          <a:p>
            <a:pPr algn="ctr"/>
            <a:r>
              <a:rPr lang="ru-RU" dirty="0" smtClean="0"/>
              <a:t>Верх </a:t>
            </a:r>
            <a:r>
              <a:rPr lang="ru-RU" dirty="0"/>
              <a:t>– </a:t>
            </a:r>
            <a:r>
              <a:rPr lang="ru-RU" dirty="0" err="1"/>
              <a:t>исетский</a:t>
            </a:r>
            <a:r>
              <a:rPr lang="ru-RU" dirty="0"/>
              <a:t> пруд – искусственное водохранилище, образованное в 1725-1726 году, для работы Верх – </a:t>
            </a:r>
            <a:r>
              <a:rPr lang="ru-RU" dirty="0" err="1"/>
              <a:t>Исетского</a:t>
            </a:r>
            <a:r>
              <a:rPr lang="ru-RU" dirty="0"/>
              <a:t> завода. Вода заводу нужна была, чтобы приводить в действие водяное колесо — незаменимого двигателя того времени.</a:t>
            </a:r>
          </a:p>
        </p:txBody>
      </p:sp>
      <p:pic>
        <p:nvPicPr>
          <p:cNvPr id="9218" name="Picture 2" descr="Графская пристань и Верх-Исетский пру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674" y="4590897"/>
            <a:ext cx="2667019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6" descr="http://1723.ru/forums/uploads/post-24-15057252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2984" y="2737709"/>
            <a:ext cx="2950104" cy="2131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4" name="Picture 8" descr="https://static.tildacdn.com/tild6566-3065-4733-b033-356331326665/noro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322831"/>
            <a:ext cx="2580191" cy="1904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500166" y="6572272"/>
            <a:ext cx="4038600" cy="46817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Верх – </a:t>
            </a:r>
            <a:r>
              <a:rPr lang="ru-RU" b="1" dirty="0" err="1" smtClean="0">
                <a:solidFill>
                  <a:srgbClr val="7030A0"/>
                </a:solidFill>
              </a:rPr>
              <a:t>Исетский</a:t>
            </a:r>
            <a:r>
              <a:rPr lang="ru-RU" b="1" dirty="0" smtClean="0">
                <a:solidFill>
                  <a:srgbClr val="7030A0"/>
                </a:solidFill>
              </a:rPr>
              <a:t> пруд сегодня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Капля 6"/>
          <p:cNvSpPr/>
          <p:nvPr/>
        </p:nvSpPr>
        <p:spPr>
          <a:xfrm rot="5400000" flipH="1" flipV="1">
            <a:off x="5325223" y="1824769"/>
            <a:ext cx="3494216" cy="3571898"/>
          </a:xfrm>
          <a:prstGeom prst="teardrop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wrap="square" rtlCol="0" anchor="ctr" anchorCtr="1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 </a:t>
            </a:r>
            <a:r>
              <a:rPr lang="ru-RU" sz="2000" b="1" dirty="0" err="1" smtClean="0">
                <a:solidFill>
                  <a:schemeClr val="tx1"/>
                </a:solidFill>
                <a:latin typeface="+mj-lt"/>
              </a:rPr>
              <a:t>Верх-Исетский</a:t>
            </a:r>
            <a:r>
              <a:rPr lang="ru-RU" sz="2000" b="1" dirty="0" smtClean="0">
                <a:solidFill>
                  <a:schemeClr val="tx1"/>
                </a:solidFill>
                <a:latin typeface="+mj-lt"/>
              </a:rPr>
              <a:t> пруд является самым большим водоемом в городе. Площадь водного зеркала 16кв. км.  Глубина 2.5 м. </a:t>
            </a:r>
            <a:endParaRPr lang="ru-RU" sz="2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218" name="Picture 2" descr="https://pbs.twimg.com/media/C76NXvlXgAE0XX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6" y="1163146"/>
            <a:ext cx="4500562" cy="21452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14736"/>
            <a:ext cx="4429156" cy="2211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Овал 17"/>
          <p:cNvSpPr/>
          <p:nvPr/>
        </p:nvSpPr>
        <p:spPr>
          <a:xfrm>
            <a:off x="428596" y="3500438"/>
            <a:ext cx="4914928" cy="92869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 это почти 2 тысячи 300 футбольных полей.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7" name="Содержимое 16" descr="https://s1.thingpic.com/images/bH/NcTkBMj4w1kcJRn3zSnUDcbq.jpeg"/>
          <p:cNvPicPr>
            <a:picLocks noGrp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071942"/>
            <a:ext cx="4143404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fs00.infourok.ru/images/doc/222/14032/5/img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28600"/>
            <a:ext cx="5407160" cy="75895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Утка - кряква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wallbox.ru/resize/1920x1200/wallpapers/main/201121/b4a01365dae97a97041fa68c9de828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8"/>
            <a:ext cx="3000396" cy="228601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s://club.foto.ru/gallery/images/photo/2017/05/07/251238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3214686"/>
            <a:ext cx="1428760" cy="742347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s://i.siteapi.org/k2uv2mORg9MTq-OFX3tH-4Xe8KI=/fit-in/1400x1000/center/top/eb36bf350c20fd3.s.siteapi.org/img/80685fa580d743518ca5ef5cc84e1034d8de1aa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929066"/>
            <a:ext cx="1334266" cy="885063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s://img1.goodfon.ru/wallpaper/nbig/2/6c/strekoza-nasekomye-makro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5072074"/>
            <a:ext cx="1214446" cy="85725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https://cdn.photosight.ru/img/c/335/6172231_xlarge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5500702"/>
            <a:ext cx="1214446" cy="85725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https://familynano.com/wp-content/uploads/2016/07/Over-100-Air-Fryer-Recipes-by-The-Dallas-Socials-1024x68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5572140"/>
            <a:ext cx="1357322" cy="91916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https://vse-o-hranenii.ru/wp-content/uploads/2020/06/s120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4357694"/>
            <a:ext cx="1285884" cy="952500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https://www.alenka.ru/upload/iblock/5b8/5b820352a7df8bafe84ed1c6506a77e6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643314"/>
            <a:ext cx="1123950" cy="99304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https://im0-tub-ru.yandex.net/i?id=142599b79db6d61500a20efd09e4f485&amp;n=13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285860"/>
            <a:ext cx="3071834" cy="2000264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8286776" y="3643314"/>
            <a:ext cx="45719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58" y="3000372"/>
            <a:ext cx="2714612" cy="27146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3357562"/>
            <a:ext cx="2286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На пруду живут утки-кряквы, строят гнёзда и выводят птенцов в береговых зарослях. </a:t>
            </a:r>
            <a:endParaRPr lang="ru-RU" sz="2000" dirty="0"/>
          </a:p>
        </p:txBody>
      </p:sp>
      <p:pic>
        <p:nvPicPr>
          <p:cNvPr id="12" name="Рисунок 11" descr="https://saginawbay.com/wp-content/fish-images-2/01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000373"/>
            <a:ext cx="2857520" cy="2804892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2394</TotalTime>
  <Words>875</Words>
  <Application>Microsoft Office PowerPoint</Application>
  <PresentationFormat>Экран (4:3)</PresentationFormat>
  <Paragraphs>132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Calibri</vt:lpstr>
      <vt:lpstr>Cambria</vt:lpstr>
      <vt:lpstr>Gabriola</vt:lpstr>
      <vt:lpstr>Georgia</vt:lpstr>
      <vt:lpstr>Monotype Corsiva</vt:lpstr>
      <vt:lpstr>Times New Roman</vt:lpstr>
      <vt:lpstr>Times New Roman CYR</vt:lpstr>
      <vt:lpstr>Wingdings</vt:lpstr>
      <vt:lpstr>Wingdings 2</vt:lpstr>
      <vt:lpstr>Официальная</vt:lpstr>
      <vt:lpstr>«Водоёмы  Верх – Исетского района»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Верх – Исетский пруд</vt:lpstr>
      <vt:lpstr>Верх – Исетский пруд сегодня</vt:lpstr>
      <vt:lpstr>Утка - кряква</vt:lpstr>
      <vt:lpstr>Кто водится в пруду?   Что растёт в пруду? Что здесь  лишнее?</vt:lpstr>
      <vt:lpstr>Презентация PowerPoint</vt:lpstr>
      <vt:lpstr>Под каким номером какое озеро?  </vt:lpstr>
      <vt:lpstr>Презентация PowerPoint</vt:lpstr>
      <vt:lpstr>Болотные растения, растущие на Здохне.</vt:lpstr>
      <vt:lpstr>Под каким номером какое озеро? </vt:lpstr>
      <vt:lpstr>Озеро Чусовое</vt:lpstr>
      <vt:lpstr>Презентация PowerPoint</vt:lpstr>
      <vt:lpstr>Обитатели озера Чусовое</vt:lpstr>
      <vt:lpstr>Игра «Рыбалка».</vt:lpstr>
      <vt:lpstr>Игра «Сосчитай весь улов».</vt:lpstr>
      <vt:lpstr>Под каким номером какое озеро? </vt:lpstr>
      <vt:lpstr>Озеро Карасье.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все водные объекты Верх – Исетского района.</dc:title>
  <dc:creator>Windows User</dc:creator>
  <cp:lastModifiedBy>МБДОУ 249</cp:lastModifiedBy>
  <cp:revision>181</cp:revision>
  <dcterms:created xsi:type="dcterms:W3CDTF">2020-11-25T11:12:56Z</dcterms:created>
  <dcterms:modified xsi:type="dcterms:W3CDTF">2021-02-03T05:22:56Z</dcterms:modified>
</cp:coreProperties>
</file>