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0"/>
  </p:notesMasterIdLst>
  <p:sldIdLst>
    <p:sldId id="256" r:id="rId2"/>
    <p:sldId id="263" r:id="rId3"/>
    <p:sldId id="258" r:id="rId4"/>
    <p:sldId id="324" r:id="rId5"/>
    <p:sldId id="260" r:id="rId6"/>
    <p:sldId id="266" r:id="rId7"/>
    <p:sldId id="269" r:id="rId8"/>
    <p:sldId id="267" r:id="rId9"/>
    <p:sldId id="313" r:id="rId10"/>
    <p:sldId id="314" r:id="rId11"/>
    <p:sldId id="315" r:id="rId12"/>
    <p:sldId id="316" r:id="rId13"/>
    <p:sldId id="321" r:id="rId14"/>
    <p:sldId id="317" r:id="rId15"/>
    <p:sldId id="318" r:id="rId16"/>
    <p:sldId id="322" r:id="rId17"/>
    <p:sldId id="319" r:id="rId18"/>
    <p:sldId id="320" r:id="rId19"/>
    <p:sldId id="271" r:id="rId20"/>
    <p:sldId id="272" r:id="rId21"/>
    <p:sldId id="290" r:id="rId22"/>
    <p:sldId id="293" r:id="rId23"/>
    <p:sldId id="323" r:id="rId24"/>
    <p:sldId id="296" r:id="rId25"/>
    <p:sldId id="312" r:id="rId26"/>
    <p:sldId id="309" r:id="rId27"/>
    <p:sldId id="306" r:id="rId28"/>
    <p:sldId id="30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33CC"/>
    <a:srgbClr val="CC00FF"/>
    <a:srgbClr val="CC0099"/>
    <a:srgbClr val="D60093"/>
    <a:srgbClr val="FF6600"/>
    <a:srgbClr val="FF9900"/>
    <a:srgbClr val="00FF00"/>
    <a:srgbClr val="660066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4660"/>
  </p:normalViewPr>
  <p:slideViewPr>
    <p:cSldViewPr>
      <p:cViewPr>
        <p:scale>
          <a:sx n="100" d="100"/>
          <a:sy n="100" d="100"/>
        </p:scale>
        <p:origin x="-36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1DDF68-1FAC-4499-A855-D65BB194145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6E0BBB-4526-488A-A379-4BFE40CF29C3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Ребенок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3AEAB0-C3C5-4043-9B9D-592F20BE1941}" type="parTrans" cxnId="{B6C442A9-9767-45ED-8CBD-A15274C6713D}">
      <dgm:prSet/>
      <dgm:spPr/>
      <dgm:t>
        <a:bodyPr/>
        <a:lstStyle/>
        <a:p>
          <a:endParaRPr lang="ru-RU" sz="1600"/>
        </a:p>
      </dgm:t>
    </dgm:pt>
    <dgm:pt modelId="{162393F3-EF35-4175-BC05-2504BBAE41E2}" type="sibTrans" cxnId="{B6C442A9-9767-45ED-8CBD-A15274C6713D}">
      <dgm:prSet/>
      <dgm:spPr/>
      <dgm:t>
        <a:bodyPr/>
        <a:lstStyle/>
        <a:p>
          <a:endParaRPr lang="ru-RU" sz="1600"/>
        </a:p>
      </dgm:t>
    </dgm:pt>
    <dgm:pt modelId="{AC462C36-C2AC-45EE-8686-0B7122CCCF23}">
      <dgm:prSet phldrT="[Текст]" custT="1"/>
      <dgm:spPr/>
      <dgm:t>
        <a:bodyPr/>
        <a:lstStyle/>
        <a:p>
          <a:r>
            <a:rPr lang="ru-RU" sz="1600" dirty="0" smtClean="0"/>
            <a:t>Формирование у детей осознания того, что труд – это основа жизни.                                                                                                            </a:t>
          </a:r>
          <a:endParaRPr lang="ru-RU" sz="1600" dirty="0"/>
        </a:p>
      </dgm:t>
    </dgm:pt>
    <dgm:pt modelId="{6D29580F-9325-475D-8C79-337E59EF187D}" type="parTrans" cxnId="{50694F48-06CD-4D30-824F-066E762C1DE3}">
      <dgm:prSet/>
      <dgm:spPr/>
      <dgm:t>
        <a:bodyPr/>
        <a:lstStyle/>
        <a:p>
          <a:endParaRPr lang="ru-RU" sz="1600" dirty="0"/>
        </a:p>
      </dgm:t>
    </dgm:pt>
    <dgm:pt modelId="{6C90C611-B3C7-4699-B985-0955123291F6}" type="sibTrans" cxnId="{50694F48-06CD-4D30-824F-066E762C1DE3}">
      <dgm:prSet/>
      <dgm:spPr/>
      <dgm:t>
        <a:bodyPr/>
        <a:lstStyle/>
        <a:p>
          <a:endParaRPr lang="ru-RU" sz="1600"/>
        </a:p>
      </dgm:t>
    </dgm:pt>
    <dgm:pt modelId="{9205A461-29BE-4F49-B2A3-893CFC606CF7}">
      <dgm:prSet phldrT="[Текст]" custT="1"/>
      <dgm:spPr/>
      <dgm:t>
        <a:bodyPr/>
        <a:lstStyle/>
        <a:p>
          <a:r>
            <a:rPr lang="ru-RU" sz="1600" dirty="0" smtClean="0"/>
            <a:t>Знакомство с представителями разных профессий, спецификой их работы</a:t>
          </a:r>
          <a:endParaRPr lang="ru-RU" sz="1600" dirty="0"/>
        </a:p>
      </dgm:t>
    </dgm:pt>
    <dgm:pt modelId="{85A02A52-5F34-4718-A723-12E201654331}" type="parTrans" cxnId="{049FC52B-84E2-4428-B5C5-378907F157E7}">
      <dgm:prSet/>
      <dgm:spPr/>
      <dgm:t>
        <a:bodyPr/>
        <a:lstStyle/>
        <a:p>
          <a:endParaRPr lang="ru-RU" sz="1600" dirty="0"/>
        </a:p>
      </dgm:t>
    </dgm:pt>
    <dgm:pt modelId="{616A0F03-A5E0-4D6A-8B41-825DD3204A66}" type="sibTrans" cxnId="{049FC52B-84E2-4428-B5C5-378907F157E7}">
      <dgm:prSet/>
      <dgm:spPr/>
      <dgm:t>
        <a:bodyPr/>
        <a:lstStyle/>
        <a:p>
          <a:endParaRPr lang="ru-RU" sz="1600"/>
        </a:p>
      </dgm:t>
    </dgm:pt>
    <dgm:pt modelId="{FF3095D8-E0FD-4659-BF2B-92626970F1C5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F8F099-3175-46FC-9582-58F9E7EA93B0}" type="parTrans" cxnId="{FA47D79C-B55C-4D69-8CE7-943DD833A81E}">
      <dgm:prSet/>
      <dgm:spPr/>
      <dgm:t>
        <a:bodyPr/>
        <a:lstStyle/>
        <a:p>
          <a:endParaRPr lang="ru-RU" sz="1600"/>
        </a:p>
      </dgm:t>
    </dgm:pt>
    <dgm:pt modelId="{9F36912D-2C21-4DB0-8EF5-24BFD72205DA}" type="sibTrans" cxnId="{FA47D79C-B55C-4D69-8CE7-943DD833A81E}">
      <dgm:prSet/>
      <dgm:spPr/>
      <dgm:t>
        <a:bodyPr/>
        <a:lstStyle/>
        <a:p>
          <a:endParaRPr lang="ru-RU" sz="1600"/>
        </a:p>
      </dgm:t>
    </dgm:pt>
    <dgm:pt modelId="{D8B3BE0B-2E79-44A5-84A3-E21CDDC824CB}">
      <dgm:prSet phldrT="[Текст]" custT="1"/>
      <dgm:spPr/>
      <dgm:t>
        <a:bodyPr/>
        <a:lstStyle/>
        <a:p>
          <a:r>
            <a:rPr lang="ru-RU" sz="1400" dirty="0" smtClean="0"/>
            <a:t>Освоение теоретических вопросов и методики работы по ознакомлению детей с профессиями.                                                                             </a:t>
          </a:r>
          <a:endParaRPr lang="ru-RU" sz="1400" dirty="0"/>
        </a:p>
      </dgm:t>
    </dgm:pt>
    <dgm:pt modelId="{783B27A4-9D45-4349-B04D-1EDCF2FC64DA}" type="parTrans" cxnId="{ACB0665C-4DAA-4BC0-AECB-A5EBE7855464}">
      <dgm:prSet/>
      <dgm:spPr/>
      <dgm:t>
        <a:bodyPr/>
        <a:lstStyle/>
        <a:p>
          <a:endParaRPr lang="ru-RU" sz="1600" dirty="0"/>
        </a:p>
      </dgm:t>
    </dgm:pt>
    <dgm:pt modelId="{96873A38-D1A0-4522-8B60-101778E525E2}" type="sibTrans" cxnId="{ACB0665C-4DAA-4BC0-AECB-A5EBE7855464}">
      <dgm:prSet/>
      <dgm:spPr/>
      <dgm:t>
        <a:bodyPr/>
        <a:lstStyle/>
        <a:p>
          <a:endParaRPr lang="ru-RU" sz="1600"/>
        </a:p>
      </dgm:t>
    </dgm:pt>
    <dgm:pt modelId="{A83ADA5B-F4C2-4174-B58A-F1868292269E}">
      <dgm:prSet phldrT="[Текст]" custT="1"/>
      <dgm:spPr/>
      <dgm:t>
        <a:bodyPr/>
        <a:lstStyle/>
        <a:p>
          <a:r>
            <a:rPr lang="ru-RU" sz="1400" dirty="0" smtClean="0"/>
            <a:t>Организация различных форм  и методов работы с детьми, а также поиск новых.                                                                                                                </a:t>
          </a:r>
          <a:endParaRPr lang="ru-RU" sz="1400" dirty="0"/>
        </a:p>
      </dgm:t>
    </dgm:pt>
    <dgm:pt modelId="{3319CE65-E80B-410F-B38B-460008889D61}" type="parTrans" cxnId="{1E605425-1183-44C0-A9FF-8C34EE36BC86}">
      <dgm:prSet/>
      <dgm:spPr/>
      <dgm:t>
        <a:bodyPr/>
        <a:lstStyle/>
        <a:p>
          <a:endParaRPr lang="ru-RU" sz="1600" dirty="0"/>
        </a:p>
      </dgm:t>
    </dgm:pt>
    <dgm:pt modelId="{95944DFA-1F34-48EB-BE64-FFAAA997F07B}" type="sibTrans" cxnId="{1E605425-1183-44C0-A9FF-8C34EE36BC86}">
      <dgm:prSet/>
      <dgm:spPr/>
      <dgm:t>
        <a:bodyPr/>
        <a:lstStyle/>
        <a:p>
          <a:endParaRPr lang="ru-RU" sz="1600"/>
        </a:p>
      </dgm:t>
    </dgm:pt>
    <dgm:pt modelId="{58344423-C66B-44A7-A330-3F27C8A5CC09}" type="pres">
      <dgm:prSet presAssocID="{131DDF68-1FAC-4499-A855-D65BB194145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B463C61-3864-4039-9311-981CFE450EFE}" type="pres">
      <dgm:prSet presAssocID="{5E6E0BBB-4526-488A-A379-4BFE40CF29C3}" presName="root" presStyleCnt="0"/>
      <dgm:spPr/>
    </dgm:pt>
    <dgm:pt modelId="{EB6CB6B5-5655-4F27-B100-E08483C505DE}" type="pres">
      <dgm:prSet presAssocID="{5E6E0BBB-4526-488A-A379-4BFE40CF29C3}" presName="rootComposite" presStyleCnt="0"/>
      <dgm:spPr/>
    </dgm:pt>
    <dgm:pt modelId="{9A2221DA-4730-431D-99B7-2C6F8CBE7F92}" type="pres">
      <dgm:prSet presAssocID="{5E6E0BBB-4526-488A-A379-4BFE40CF29C3}" presName="rootText" presStyleLbl="node1" presStyleIdx="0" presStyleCnt="2" custLinFactNeighborX="-1746" custLinFactNeighborY="6160"/>
      <dgm:spPr/>
      <dgm:t>
        <a:bodyPr/>
        <a:lstStyle/>
        <a:p>
          <a:endParaRPr lang="ru-RU"/>
        </a:p>
      </dgm:t>
    </dgm:pt>
    <dgm:pt modelId="{27016C9B-A857-4BC7-A74C-ED52EE8005B9}" type="pres">
      <dgm:prSet presAssocID="{5E6E0BBB-4526-488A-A379-4BFE40CF29C3}" presName="rootConnector" presStyleLbl="node1" presStyleIdx="0" presStyleCnt="2"/>
      <dgm:spPr/>
      <dgm:t>
        <a:bodyPr/>
        <a:lstStyle/>
        <a:p>
          <a:endParaRPr lang="ru-RU"/>
        </a:p>
      </dgm:t>
    </dgm:pt>
    <dgm:pt modelId="{2C2AA96B-C670-458A-9AD1-355D770B1FB7}" type="pres">
      <dgm:prSet presAssocID="{5E6E0BBB-4526-488A-A379-4BFE40CF29C3}" presName="childShape" presStyleCnt="0"/>
      <dgm:spPr/>
    </dgm:pt>
    <dgm:pt modelId="{F60B7F07-35D0-4D41-BB62-38F9047818BC}" type="pres">
      <dgm:prSet presAssocID="{6D29580F-9325-475D-8C79-337E59EF187D}" presName="Name13" presStyleLbl="parChTrans1D2" presStyleIdx="0" presStyleCnt="4"/>
      <dgm:spPr/>
      <dgm:t>
        <a:bodyPr/>
        <a:lstStyle/>
        <a:p>
          <a:endParaRPr lang="ru-RU"/>
        </a:p>
      </dgm:t>
    </dgm:pt>
    <dgm:pt modelId="{C5348B06-5599-4184-8ACE-2A08F1CFF04E}" type="pres">
      <dgm:prSet presAssocID="{AC462C36-C2AC-45EE-8686-0B7122CCCF23}" presName="childText" presStyleLbl="bgAcc1" presStyleIdx="0" presStyleCnt="4" custLinFactNeighborX="-7798" custLinFactNeighborY="-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A4DEF-F141-4DED-8E9A-72C829A8E700}" type="pres">
      <dgm:prSet presAssocID="{85A02A52-5F34-4718-A723-12E201654331}" presName="Name13" presStyleLbl="parChTrans1D2" presStyleIdx="1" presStyleCnt="4"/>
      <dgm:spPr/>
      <dgm:t>
        <a:bodyPr/>
        <a:lstStyle/>
        <a:p>
          <a:endParaRPr lang="ru-RU"/>
        </a:p>
      </dgm:t>
    </dgm:pt>
    <dgm:pt modelId="{D49BEF33-9E40-44B6-9F3C-BA44AC030877}" type="pres">
      <dgm:prSet presAssocID="{9205A461-29BE-4F49-B2A3-893CFC606CF7}" presName="childText" presStyleLbl="bgAcc1" presStyleIdx="1" presStyleCnt="4" custScaleX="101598" custScaleY="123308" custLinFactNeighborX="-7798" custLinFactNeighborY="-14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B0ED4-D41C-4A9A-B2AE-BF028825CD6E}" type="pres">
      <dgm:prSet presAssocID="{FF3095D8-E0FD-4659-BF2B-92626970F1C5}" presName="root" presStyleCnt="0"/>
      <dgm:spPr/>
    </dgm:pt>
    <dgm:pt modelId="{3566B841-1ED3-4166-86B2-9265EAC506D3}" type="pres">
      <dgm:prSet presAssocID="{FF3095D8-E0FD-4659-BF2B-92626970F1C5}" presName="rootComposite" presStyleCnt="0"/>
      <dgm:spPr/>
    </dgm:pt>
    <dgm:pt modelId="{7769969B-071F-4188-AA96-3F99FE9B68F9}" type="pres">
      <dgm:prSet presAssocID="{FF3095D8-E0FD-4659-BF2B-92626970F1C5}" presName="rootText" presStyleLbl="node1" presStyleIdx="1" presStyleCnt="2" custLinFactNeighborX="1988" custLinFactNeighborY="6160"/>
      <dgm:spPr/>
      <dgm:t>
        <a:bodyPr/>
        <a:lstStyle/>
        <a:p>
          <a:endParaRPr lang="ru-RU"/>
        </a:p>
      </dgm:t>
    </dgm:pt>
    <dgm:pt modelId="{EA5B327D-2EE5-46D0-A219-0DF8B03B6C4E}" type="pres">
      <dgm:prSet presAssocID="{FF3095D8-E0FD-4659-BF2B-92626970F1C5}" presName="rootConnector" presStyleLbl="node1" presStyleIdx="1" presStyleCnt="2"/>
      <dgm:spPr/>
      <dgm:t>
        <a:bodyPr/>
        <a:lstStyle/>
        <a:p>
          <a:endParaRPr lang="ru-RU"/>
        </a:p>
      </dgm:t>
    </dgm:pt>
    <dgm:pt modelId="{59F850ED-F098-4806-AFFD-4AE724B00131}" type="pres">
      <dgm:prSet presAssocID="{FF3095D8-E0FD-4659-BF2B-92626970F1C5}" presName="childShape" presStyleCnt="0"/>
      <dgm:spPr/>
    </dgm:pt>
    <dgm:pt modelId="{ABE6A897-3D68-45EE-9440-C2F1A23478D8}" type="pres">
      <dgm:prSet presAssocID="{783B27A4-9D45-4349-B04D-1EDCF2FC64DA}" presName="Name13" presStyleLbl="parChTrans1D2" presStyleIdx="2" presStyleCnt="4"/>
      <dgm:spPr/>
      <dgm:t>
        <a:bodyPr/>
        <a:lstStyle/>
        <a:p>
          <a:endParaRPr lang="ru-RU"/>
        </a:p>
      </dgm:t>
    </dgm:pt>
    <dgm:pt modelId="{C4A3B97B-F5D1-487D-B3F3-C61C26E8FF53}" type="pres">
      <dgm:prSet presAssocID="{D8B3BE0B-2E79-44A5-84A3-E21CDDC824CB}" presName="childText" presStyleLbl="bgAcc1" presStyleIdx="2" presStyleCnt="4" custScaleX="91726" custScaleY="126475" custLinFactNeighborX="-1219" custLinFactNeighborY="-7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594A8-02E7-4455-845E-4CE3CBB57290}" type="pres">
      <dgm:prSet presAssocID="{3319CE65-E80B-410F-B38B-460008889D61}" presName="Name13" presStyleLbl="parChTrans1D2" presStyleIdx="3" presStyleCnt="4"/>
      <dgm:spPr/>
      <dgm:t>
        <a:bodyPr/>
        <a:lstStyle/>
        <a:p>
          <a:endParaRPr lang="ru-RU"/>
        </a:p>
      </dgm:t>
    </dgm:pt>
    <dgm:pt modelId="{BF342ED0-BD05-4D11-81C1-C01EC166D87A}" type="pres">
      <dgm:prSet presAssocID="{A83ADA5B-F4C2-4174-B58A-F1868292269E}" presName="childText" presStyleLbl="bgAcc1" presStyleIdx="3" presStyleCnt="4" custLinFactNeighborX="-2401" custLinFactNeighborY="-16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FB4766-EBDE-4F54-907A-781BFC540227}" type="presOf" srcId="{5E6E0BBB-4526-488A-A379-4BFE40CF29C3}" destId="{27016C9B-A857-4BC7-A74C-ED52EE8005B9}" srcOrd="1" destOrd="0" presId="urn:microsoft.com/office/officeart/2005/8/layout/hierarchy3"/>
    <dgm:cxn modelId="{86D3F3F0-57A9-4B77-B2C7-710964E5A910}" type="presOf" srcId="{3319CE65-E80B-410F-B38B-460008889D61}" destId="{DC1594A8-02E7-4455-845E-4CE3CBB57290}" srcOrd="0" destOrd="0" presId="urn:microsoft.com/office/officeart/2005/8/layout/hierarchy3"/>
    <dgm:cxn modelId="{D19E1623-894F-42AD-BA3F-85EB756EF56F}" type="presOf" srcId="{5E6E0BBB-4526-488A-A379-4BFE40CF29C3}" destId="{9A2221DA-4730-431D-99B7-2C6F8CBE7F92}" srcOrd="0" destOrd="0" presId="urn:microsoft.com/office/officeart/2005/8/layout/hierarchy3"/>
    <dgm:cxn modelId="{2E59EA7F-FE7E-4290-B7F0-6A7D757C0C87}" type="presOf" srcId="{D8B3BE0B-2E79-44A5-84A3-E21CDDC824CB}" destId="{C4A3B97B-F5D1-487D-B3F3-C61C26E8FF53}" srcOrd="0" destOrd="0" presId="urn:microsoft.com/office/officeart/2005/8/layout/hierarchy3"/>
    <dgm:cxn modelId="{1E605425-1183-44C0-A9FF-8C34EE36BC86}" srcId="{FF3095D8-E0FD-4659-BF2B-92626970F1C5}" destId="{A83ADA5B-F4C2-4174-B58A-F1868292269E}" srcOrd="1" destOrd="0" parTransId="{3319CE65-E80B-410F-B38B-460008889D61}" sibTransId="{95944DFA-1F34-48EB-BE64-FFAAA997F07B}"/>
    <dgm:cxn modelId="{101AE548-F7DF-428E-8823-7659BB0D4666}" type="presOf" srcId="{FF3095D8-E0FD-4659-BF2B-92626970F1C5}" destId="{EA5B327D-2EE5-46D0-A219-0DF8B03B6C4E}" srcOrd="1" destOrd="0" presId="urn:microsoft.com/office/officeart/2005/8/layout/hierarchy3"/>
    <dgm:cxn modelId="{B6C442A9-9767-45ED-8CBD-A15274C6713D}" srcId="{131DDF68-1FAC-4499-A855-D65BB1941457}" destId="{5E6E0BBB-4526-488A-A379-4BFE40CF29C3}" srcOrd="0" destOrd="0" parTransId="{A73AEAB0-C3C5-4043-9B9D-592F20BE1941}" sibTransId="{162393F3-EF35-4175-BC05-2504BBAE41E2}"/>
    <dgm:cxn modelId="{50694F48-06CD-4D30-824F-066E762C1DE3}" srcId="{5E6E0BBB-4526-488A-A379-4BFE40CF29C3}" destId="{AC462C36-C2AC-45EE-8686-0B7122CCCF23}" srcOrd="0" destOrd="0" parTransId="{6D29580F-9325-475D-8C79-337E59EF187D}" sibTransId="{6C90C611-B3C7-4699-B985-0955123291F6}"/>
    <dgm:cxn modelId="{1BC34A82-72D5-443C-A9A4-810B0CC5EE0C}" type="presOf" srcId="{FF3095D8-E0FD-4659-BF2B-92626970F1C5}" destId="{7769969B-071F-4188-AA96-3F99FE9B68F9}" srcOrd="0" destOrd="0" presId="urn:microsoft.com/office/officeart/2005/8/layout/hierarchy3"/>
    <dgm:cxn modelId="{A5A0C613-DE9B-42EA-8FDA-C5A20B16A3A1}" type="presOf" srcId="{A83ADA5B-F4C2-4174-B58A-F1868292269E}" destId="{BF342ED0-BD05-4D11-81C1-C01EC166D87A}" srcOrd="0" destOrd="0" presId="urn:microsoft.com/office/officeart/2005/8/layout/hierarchy3"/>
    <dgm:cxn modelId="{049FC52B-84E2-4428-B5C5-378907F157E7}" srcId="{5E6E0BBB-4526-488A-A379-4BFE40CF29C3}" destId="{9205A461-29BE-4F49-B2A3-893CFC606CF7}" srcOrd="1" destOrd="0" parTransId="{85A02A52-5F34-4718-A723-12E201654331}" sibTransId="{616A0F03-A5E0-4D6A-8B41-825DD3204A66}"/>
    <dgm:cxn modelId="{ACB0665C-4DAA-4BC0-AECB-A5EBE7855464}" srcId="{FF3095D8-E0FD-4659-BF2B-92626970F1C5}" destId="{D8B3BE0B-2E79-44A5-84A3-E21CDDC824CB}" srcOrd="0" destOrd="0" parTransId="{783B27A4-9D45-4349-B04D-1EDCF2FC64DA}" sibTransId="{96873A38-D1A0-4522-8B60-101778E525E2}"/>
    <dgm:cxn modelId="{FCEF2066-7BC6-4860-9FD6-7A4B373EAEB8}" type="presOf" srcId="{AC462C36-C2AC-45EE-8686-0B7122CCCF23}" destId="{C5348B06-5599-4184-8ACE-2A08F1CFF04E}" srcOrd="0" destOrd="0" presId="urn:microsoft.com/office/officeart/2005/8/layout/hierarchy3"/>
    <dgm:cxn modelId="{6A6B6757-3931-437E-A519-87A2BC8AE89A}" type="presOf" srcId="{131DDF68-1FAC-4499-A855-D65BB1941457}" destId="{58344423-C66B-44A7-A330-3F27C8A5CC09}" srcOrd="0" destOrd="0" presId="urn:microsoft.com/office/officeart/2005/8/layout/hierarchy3"/>
    <dgm:cxn modelId="{FEADD598-E4E1-4617-B7A8-21A793BC19A6}" type="presOf" srcId="{9205A461-29BE-4F49-B2A3-893CFC606CF7}" destId="{D49BEF33-9E40-44B6-9F3C-BA44AC030877}" srcOrd="0" destOrd="0" presId="urn:microsoft.com/office/officeart/2005/8/layout/hierarchy3"/>
    <dgm:cxn modelId="{3B99E47A-673C-4374-B75C-B9BE6C7AB4FA}" type="presOf" srcId="{85A02A52-5F34-4718-A723-12E201654331}" destId="{AC1A4DEF-F141-4DED-8E9A-72C829A8E700}" srcOrd="0" destOrd="0" presId="urn:microsoft.com/office/officeart/2005/8/layout/hierarchy3"/>
    <dgm:cxn modelId="{7EDD3076-AC3F-470D-A764-B2274B3356C5}" type="presOf" srcId="{783B27A4-9D45-4349-B04D-1EDCF2FC64DA}" destId="{ABE6A897-3D68-45EE-9440-C2F1A23478D8}" srcOrd="0" destOrd="0" presId="urn:microsoft.com/office/officeart/2005/8/layout/hierarchy3"/>
    <dgm:cxn modelId="{5781ADCF-50CD-4A7B-97F2-14228BA4FA9C}" type="presOf" srcId="{6D29580F-9325-475D-8C79-337E59EF187D}" destId="{F60B7F07-35D0-4D41-BB62-38F9047818BC}" srcOrd="0" destOrd="0" presId="urn:microsoft.com/office/officeart/2005/8/layout/hierarchy3"/>
    <dgm:cxn modelId="{FA47D79C-B55C-4D69-8CE7-943DD833A81E}" srcId="{131DDF68-1FAC-4499-A855-D65BB1941457}" destId="{FF3095D8-E0FD-4659-BF2B-92626970F1C5}" srcOrd="1" destOrd="0" parTransId="{3AF8F099-3175-46FC-9582-58F9E7EA93B0}" sibTransId="{9F36912D-2C21-4DB0-8EF5-24BFD72205DA}"/>
    <dgm:cxn modelId="{9698B5CA-5B66-4EC3-8CA9-3D54C1941605}" type="presParOf" srcId="{58344423-C66B-44A7-A330-3F27C8A5CC09}" destId="{9B463C61-3864-4039-9311-981CFE450EFE}" srcOrd="0" destOrd="0" presId="urn:microsoft.com/office/officeart/2005/8/layout/hierarchy3"/>
    <dgm:cxn modelId="{EADFBEE6-6850-4C54-B27E-8973E109C787}" type="presParOf" srcId="{9B463C61-3864-4039-9311-981CFE450EFE}" destId="{EB6CB6B5-5655-4F27-B100-E08483C505DE}" srcOrd="0" destOrd="0" presId="urn:microsoft.com/office/officeart/2005/8/layout/hierarchy3"/>
    <dgm:cxn modelId="{4ADA8CEC-453A-4AEA-98F8-9BCA25D15112}" type="presParOf" srcId="{EB6CB6B5-5655-4F27-B100-E08483C505DE}" destId="{9A2221DA-4730-431D-99B7-2C6F8CBE7F92}" srcOrd="0" destOrd="0" presId="urn:microsoft.com/office/officeart/2005/8/layout/hierarchy3"/>
    <dgm:cxn modelId="{2419B9A6-932A-49A9-B657-627DF113BE8E}" type="presParOf" srcId="{EB6CB6B5-5655-4F27-B100-E08483C505DE}" destId="{27016C9B-A857-4BC7-A74C-ED52EE8005B9}" srcOrd="1" destOrd="0" presId="urn:microsoft.com/office/officeart/2005/8/layout/hierarchy3"/>
    <dgm:cxn modelId="{69971135-CCF8-49CF-8F36-A075BCC39029}" type="presParOf" srcId="{9B463C61-3864-4039-9311-981CFE450EFE}" destId="{2C2AA96B-C670-458A-9AD1-355D770B1FB7}" srcOrd="1" destOrd="0" presId="urn:microsoft.com/office/officeart/2005/8/layout/hierarchy3"/>
    <dgm:cxn modelId="{A467817B-3A0B-44AD-BF75-3976F7E79A5A}" type="presParOf" srcId="{2C2AA96B-C670-458A-9AD1-355D770B1FB7}" destId="{F60B7F07-35D0-4D41-BB62-38F9047818BC}" srcOrd="0" destOrd="0" presId="urn:microsoft.com/office/officeart/2005/8/layout/hierarchy3"/>
    <dgm:cxn modelId="{16F6EA5D-31AA-4B66-B6AD-53E85CB43C01}" type="presParOf" srcId="{2C2AA96B-C670-458A-9AD1-355D770B1FB7}" destId="{C5348B06-5599-4184-8ACE-2A08F1CFF04E}" srcOrd="1" destOrd="0" presId="urn:microsoft.com/office/officeart/2005/8/layout/hierarchy3"/>
    <dgm:cxn modelId="{8D8D6978-7DE1-4C9A-B3E7-D7E8073A3190}" type="presParOf" srcId="{2C2AA96B-C670-458A-9AD1-355D770B1FB7}" destId="{AC1A4DEF-F141-4DED-8E9A-72C829A8E700}" srcOrd="2" destOrd="0" presId="urn:microsoft.com/office/officeart/2005/8/layout/hierarchy3"/>
    <dgm:cxn modelId="{EF86D4F7-45F2-4AB7-81B4-324CF4F9DCE4}" type="presParOf" srcId="{2C2AA96B-C670-458A-9AD1-355D770B1FB7}" destId="{D49BEF33-9E40-44B6-9F3C-BA44AC030877}" srcOrd="3" destOrd="0" presId="urn:microsoft.com/office/officeart/2005/8/layout/hierarchy3"/>
    <dgm:cxn modelId="{3E5F974C-589F-46E1-9C57-07230CBB5467}" type="presParOf" srcId="{58344423-C66B-44A7-A330-3F27C8A5CC09}" destId="{24FB0ED4-D41C-4A9A-B2AE-BF028825CD6E}" srcOrd="1" destOrd="0" presId="urn:microsoft.com/office/officeart/2005/8/layout/hierarchy3"/>
    <dgm:cxn modelId="{52145C24-5ECC-4715-B72D-A1225557148B}" type="presParOf" srcId="{24FB0ED4-D41C-4A9A-B2AE-BF028825CD6E}" destId="{3566B841-1ED3-4166-86B2-9265EAC506D3}" srcOrd="0" destOrd="0" presId="urn:microsoft.com/office/officeart/2005/8/layout/hierarchy3"/>
    <dgm:cxn modelId="{86DD4FD6-057C-483A-9B44-1ED79DEDE12C}" type="presParOf" srcId="{3566B841-1ED3-4166-86B2-9265EAC506D3}" destId="{7769969B-071F-4188-AA96-3F99FE9B68F9}" srcOrd="0" destOrd="0" presId="urn:microsoft.com/office/officeart/2005/8/layout/hierarchy3"/>
    <dgm:cxn modelId="{14EE3741-7273-4710-8F26-30D4DA4645F1}" type="presParOf" srcId="{3566B841-1ED3-4166-86B2-9265EAC506D3}" destId="{EA5B327D-2EE5-46D0-A219-0DF8B03B6C4E}" srcOrd="1" destOrd="0" presId="urn:microsoft.com/office/officeart/2005/8/layout/hierarchy3"/>
    <dgm:cxn modelId="{900B1723-B786-4754-BE8F-7A95D3476F7E}" type="presParOf" srcId="{24FB0ED4-D41C-4A9A-B2AE-BF028825CD6E}" destId="{59F850ED-F098-4806-AFFD-4AE724B00131}" srcOrd="1" destOrd="0" presId="urn:microsoft.com/office/officeart/2005/8/layout/hierarchy3"/>
    <dgm:cxn modelId="{7590F340-FBAF-43D7-BBA0-8C952D073FCA}" type="presParOf" srcId="{59F850ED-F098-4806-AFFD-4AE724B00131}" destId="{ABE6A897-3D68-45EE-9440-C2F1A23478D8}" srcOrd="0" destOrd="0" presId="urn:microsoft.com/office/officeart/2005/8/layout/hierarchy3"/>
    <dgm:cxn modelId="{248A668F-17E6-43F3-8CF2-960999CE65C7}" type="presParOf" srcId="{59F850ED-F098-4806-AFFD-4AE724B00131}" destId="{C4A3B97B-F5D1-487D-B3F3-C61C26E8FF53}" srcOrd="1" destOrd="0" presId="urn:microsoft.com/office/officeart/2005/8/layout/hierarchy3"/>
    <dgm:cxn modelId="{2E4FA53D-971F-4959-B324-D04F25BA3435}" type="presParOf" srcId="{59F850ED-F098-4806-AFFD-4AE724B00131}" destId="{DC1594A8-02E7-4455-845E-4CE3CBB57290}" srcOrd="2" destOrd="0" presId="urn:microsoft.com/office/officeart/2005/8/layout/hierarchy3"/>
    <dgm:cxn modelId="{F56BEB18-2C2F-4778-A1D5-C32D5915C60E}" type="presParOf" srcId="{59F850ED-F098-4806-AFFD-4AE724B00131}" destId="{BF342ED0-BD05-4D11-81C1-C01EC166D87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2221DA-4730-431D-99B7-2C6F8CBE7F92}">
      <dsp:nvSpPr>
        <dsp:cNvPr id="0" name=""/>
        <dsp:cNvSpPr/>
      </dsp:nvSpPr>
      <dsp:spPr>
        <a:xfrm>
          <a:off x="582562" y="67376"/>
          <a:ext cx="2158007" cy="1079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Ребенок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2562" y="67376"/>
        <a:ext cx="2158007" cy="1079003"/>
      </dsp:txXfrm>
    </dsp:sp>
    <dsp:sp modelId="{F60B7F07-35D0-4D41-BB62-38F9047818BC}">
      <dsp:nvSpPr>
        <dsp:cNvPr id="0" name=""/>
        <dsp:cNvSpPr/>
      </dsp:nvSpPr>
      <dsp:spPr>
        <a:xfrm>
          <a:off x="798363" y="1146380"/>
          <a:ext cx="118854" cy="732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2179"/>
              </a:lnTo>
              <a:lnTo>
                <a:pt x="118854" y="7321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48B06-5599-4184-8ACE-2A08F1CFF04E}">
      <dsp:nvSpPr>
        <dsp:cNvPr id="0" name=""/>
        <dsp:cNvSpPr/>
      </dsp:nvSpPr>
      <dsp:spPr>
        <a:xfrm>
          <a:off x="917217" y="1339058"/>
          <a:ext cx="1726406" cy="1079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Формирование у детей осознания того, что труд – это основа жизни.                                                                                                            </a:t>
          </a:r>
          <a:endParaRPr lang="ru-RU" sz="1600" kern="1200" dirty="0"/>
        </a:p>
      </dsp:txBody>
      <dsp:txXfrm>
        <a:off x="917217" y="1339058"/>
        <a:ext cx="1726406" cy="1079003"/>
      </dsp:txXfrm>
    </dsp:sp>
    <dsp:sp modelId="{AC1A4DEF-F141-4DED-8E9A-72C829A8E700}">
      <dsp:nvSpPr>
        <dsp:cNvPr id="0" name=""/>
        <dsp:cNvSpPr/>
      </dsp:nvSpPr>
      <dsp:spPr>
        <a:xfrm>
          <a:off x="798363" y="1146380"/>
          <a:ext cx="118854" cy="2062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677"/>
              </a:lnTo>
              <a:lnTo>
                <a:pt x="118854" y="20626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9BEF33-9E40-44B6-9F3C-BA44AC030877}">
      <dsp:nvSpPr>
        <dsp:cNvPr id="0" name=""/>
        <dsp:cNvSpPr/>
      </dsp:nvSpPr>
      <dsp:spPr>
        <a:xfrm>
          <a:off x="917217" y="2543809"/>
          <a:ext cx="1753994" cy="1330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Знакомство с представителями разных профессий, спецификой их работы</a:t>
          </a:r>
          <a:endParaRPr lang="ru-RU" sz="1600" kern="1200" dirty="0"/>
        </a:p>
      </dsp:txBody>
      <dsp:txXfrm>
        <a:off x="917217" y="2543809"/>
        <a:ext cx="1753994" cy="1330498"/>
      </dsp:txXfrm>
    </dsp:sp>
    <dsp:sp modelId="{7769969B-071F-4188-AA96-3F99FE9B68F9}">
      <dsp:nvSpPr>
        <dsp:cNvPr id="0" name=""/>
        <dsp:cNvSpPr/>
      </dsp:nvSpPr>
      <dsp:spPr>
        <a:xfrm>
          <a:off x="3360652" y="67376"/>
          <a:ext cx="2158007" cy="1079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60652" y="67376"/>
        <a:ext cx="2158007" cy="1079003"/>
      </dsp:txXfrm>
    </dsp:sp>
    <dsp:sp modelId="{ABE6A897-3D68-45EE-9440-C2F1A23478D8}">
      <dsp:nvSpPr>
        <dsp:cNvPr id="0" name=""/>
        <dsp:cNvSpPr/>
      </dsp:nvSpPr>
      <dsp:spPr>
        <a:xfrm>
          <a:off x="3576452" y="1146380"/>
          <a:ext cx="151854" cy="808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8082"/>
              </a:lnTo>
              <a:lnTo>
                <a:pt x="151854" y="8080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3B97B-F5D1-487D-B3F3-C61C26E8FF53}">
      <dsp:nvSpPr>
        <dsp:cNvPr id="0" name=""/>
        <dsp:cNvSpPr/>
      </dsp:nvSpPr>
      <dsp:spPr>
        <a:xfrm>
          <a:off x="3728307" y="1272127"/>
          <a:ext cx="1583563" cy="1364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Освоение теоретических вопросов и методики работы по ознакомлению детей с профессиями.                                                                             </a:t>
          </a:r>
          <a:endParaRPr lang="ru-RU" sz="1400" kern="1200" dirty="0"/>
        </a:p>
      </dsp:txBody>
      <dsp:txXfrm>
        <a:off x="3728307" y="1272127"/>
        <a:ext cx="1583563" cy="1364670"/>
      </dsp:txXfrm>
    </dsp:sp>
    <dsp:sp modelId="{DC1594A8-02E7-4455-845E-4CE3CBB57290}">
      <dsp:nvSpPr>
        <dsp:cNvPr id="0" name=""/>
        <dsp:cNvSpPr/>
      </dsp:nvSpPr>
      <dsp:spPr>
        <a:xfrm>
          <a:off x="3576452" y="1146380"/>
          <a:ext cx="131448" cy="2201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1437"/>
              </a:lnTo>
              <a:lnTo>
                <a:pt x="131448" y="22014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42ED0-BD05-4D11-81C1-C01EC166D87A}">
      <dsp:nvSpPr>
        <dsp:cNvPr id="0" name=""/>
        <dsp:cNvSpPr/>
      </dsp:nvSpPr>
      <dsp:spPr>
        <a:xfrm>
          <a:off x="3707901" y="2808316"/>
          <a:ext cx="1726406" cy="1079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Организация различных форм  и методов работы с детьми, а также поиск новых.                                                                                                                </a:t>
          </a:r>
          <a:endParaRPr lang="ru-RU" sz="1400" kern="1200" dirty="0"/>
        </a:p>
      </dsp:txBody>
      <dsp:txXfrm>
        <a:off x="3707901" y="2808316"/>
        <a:ext cx="1726406" cy="1079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5FB7F-1F3D-45DC-9879-BBA60E028643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D3D1B-9AA8-419D-A8DE-8409170A1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D3D1B-9AA8-419D-A8DE-8409170A17A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D3D1B-9AA8-419D-A8DE-8409170A17A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EEA0-ABED-4A87-8103-FEAD49CB203A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92AB-236A-4677-A96C-3845F23426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EEA0-ABED-4A87-8103-FEAD49CB203A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92AB-236A-4677-A96C-3845F23426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EEA0-ABED-4A87-8103-FEAD49CB203A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92AB-236A-4677-A96C-3845F23426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EEA0-ABED-4A87-8103-FEAD49CB203A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92AB-236A-4677-A96C-3845F23426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EEA0-ABED-4A87-8103-FEAD49CB203A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92AB-236A-4677-A96C-3845F23426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EEA0-ABED-4A87-8103-FEAD49CB203A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92AB-236A-4677-A96C-3845F23426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EEA0-ABED-4A87-8103-FEAD49CB203A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92AB-236A-4677-A96C-3845F23426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EEA0-ABED-4A87-8103-FEAD49CB203A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92AB-236A-4677-A96C-3845F23426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EEA0-ABED-4A87-8103-FEAD49CB203A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92AB-236A-4677-A96C-3845F23426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EEA0-ABED-4A87-8103-FEAD49CB203A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92AB-236A-4677-A96C-3845F23426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EEA0-ABED-4A87-8103-FEAD49CB203A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5D092AB-236A-4677-A96C-3845F23426E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7AEEA0-ABED-4A87-8103-FEAD49CB203A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D092AB-236A-4677-A96C-3845F23426E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1785926"/>
            <a:ext cx="7528920" cy="235745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Проект </a:t>
            </a:r>
            <a:br>
              <a:rPr lang="ru-RU" sz="48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«Все профессии важны»</a:t>
            </a:r>
            <a:endParaRPr lang="ru-RU" sz="4800" b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5286388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     первой    квалификационной категории</a:t>
            </a:r>
          </a:p>
          <a:p>
            <a:pPr algn="r"/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Дягилева Елена Владимировна</a:t>
            </a:r>
          </a:p>
        </p:txBody>
      </p:sp>
      <p:pic>
        <p:nvPicPr>
          <p:cNvPr id="34818" name="Picture 2" descr="http://img1.liveinternet.ru/images/attach/c/8/102/401/102401121_large_post682406_img1_d5519adfe56bc138453b9723b37823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142984"/>
            <a:ext cx="3214678" cy="24288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571480"/>
            <a:ext cx="707236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2000" b="1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0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бюджетное дошкольное образовательное учреждение – детский сад № 249</a:t>
            </a:r>
            <a:endParaRPr lang="ru-RU" sz="20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Елена\Рабочий стол\работа\обж старшая группа №3 Дягилева Е.В\SAM_38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2786082" cy="2857520"/>
          </a:xfrm>
          <a:prstGeom prst="rect">
            <a:avLst/>
          </a:prstGeom>
          <a:noFill/>
        </p:spPr>
      </p:pic>
      <p:pic>
        <p:nvPicPr>
          <p:cNvPr id="1028" name="Picture 4" descr="C:\Documents and Settings\Елена\Рабочий стол\работа\обж старшая группа №3 Дягилева Е.В\SAM_38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0"/>
            <a:ext cx="2857720" cy="3143272"/>
          </a:xfrm>
          <a:prstGeom prst="rect">
            <a:avLst/>
          </a:prstGeom>
          <a:noFill/>
        </p:spPr>
      </p:pic>
      <p:pic>
        <p:nvPicPr>
          <p:cNvPr id="1029" name="Picture 5" descr="F:\ЕЛЕНА ВЛАДИМИРОВНА\обж старшая группа №3 Дягилева Е.В\SAM_39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286124"/>
            <a:ext cx="2873070" cy="3357586"/>
          </a:xfrm>
          <a:prstGeom prst="rect">
            <a:avLst/>
          </a:prstGeom>
          <a:noFill/>
        </p:spPr>
      </p:pic>
      <p:pic>
        <p:nvPicPr>
          <p:cNvPr id="1030" name="Picture 6" descr="C:\Documents and Settings\Елена\Рабочий стол\Новая папка\SAM_32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357562"/>
            <a:ext cx="2813036" cy="3327419"/>
          </a:xfrm>
          <a:prstGeom prst="rect">
            <a:avLst/>
          </a:prstGeom>
          <a:noFill/>
        </p:spPr>
      </p:pic>
      <p:pic>
        <p:nvPicPr>
          <p:cNvPr id="1031" name="Picture 7" descr="C:\Documents and Settings\Елена\Рабочий стол\средняя группа\SAM_35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2214554"/>
            <a:ext cx="2643206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 rot="10800000" flipV="1">
            <a:off x="2143108" y="655059"/>
            <a:ext cx="47863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Профессия «Модельер»</a:t>
            </a:r>
          </a:p>
        </p:txBody>
      </p:sp>
      <p:pic>
        <p:nvPicPr>
          <p:cNvPr id="3" name="Рисунок 2" descr="&amp;Ocy;&amp;scy;&amp;ncy;&amp;ocy;&amp;vcy;&amp;ycy; &amp;vcy;&amp;ycy;&amp;bcy;&amp;ocy;&amp;rcy;&amp;acy; &amp;pcy;&amp;rcy;&amp;ocy;&amp;fcy;&amp;iecy;&amp;scy;&amp;scy;&amp;icy;&amp;icy; &amp;ZHcy;&amp;iecy;&amp;ncy;&amp;scy;&amp;kcy;&amp;icy;&amp;iecy; &amp;scy;&amp;ocy;&amp;vcy;&amp;iecy;&amp;tcy;&amp;ycy; &amp;icy; &amp;scy;&amp;iecy;&amp;kcy;&amp;rcy;&amp;iecy;&amp;tcy;&amp;y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643050"/>
            <a:ext cx="324507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786446" y="2613534"/>
            <a:ext cx="307183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CC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C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азрабатывает новые виды одежды;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CC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C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«мастер иголки»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C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общительный, трудолюбивый, аккуратный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C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Елена\Рабочий стол\Новая папка (4)\image-2bf08c26a6b9d3f8fa1a665ba6067a8b132322167ba768b6e599c69e3d3976ea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28604"/>
            <a:ext cx="3286148" cy="2880000"/>
          </a:xfrm>
          <a:prstGeom prst="rect">
            <a:avLst/>
          </a:prstGeom>
          <a:noFill/>
        </p:spPr>
      </p:pic>
      <p:pic>
        <p:nvPicPr>
          <p:cNvPr id="3" name="Picture 4" descr="C:\Documents and Settings\Елена\Рабочий стол\Новая папка (4)\image-d9e66d4d8d932db8d5436a7b757356facccffdfc0382f0513140d59fe120fe47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00438"/>
            <a:ext cx="3214710" cy="3214710"/>
          </a:xfrm>
          <a:prstGeom prst="rect">
            <a:avLst/>
          </a:prstGeom>
          <a:noFill/>
        </p:spPr>
      </p:pic>
      <p:pic>
        <p:nvPicPr>
          <p:cNvPr id="4" name="Picture 2" descr="C:\Documents and Settings\Елена\Рабочий стол\Новая папка (4)\image-f279e0f03e7c77340b5cf54423e0e4dd78843e5b7a6cb271fa3c804532983987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7342" y="3795714"/>
            <a:ext cx="3143304" cy="2857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86446" y="928670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Учимся пришивать пуговицы…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00043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Познакомились с разными видами тканей</a:t>
            </a:r>
            <a:endParaRPr lang="ru-RU" dirty="0"/>
          </a:p>
        </p:txBody>
      </p:sp>
      <p:pic>
        <p:nvPicPr>
          <p:cNvPr id="3" name="Рисунок 2" descr="P1120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844824"/>
            <a:ext cx="6192688" cy="4692609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857224" y="592376"/>
            <a:ext cx="671517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Профессия «Художник»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428596" y="1428737"/>
            <a:ext cx="350046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Пишет картины, оформляет фасады зданий, витрины, выставки;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творческий, ответственный, аккуратный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43570" y="2000240"/>
            <a:ext cx="3286147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158" y="3929066"/>
            <a:ext cx="3286125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0618" y="642918"/>
            <a:ext cx="5373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Рисование  «Мы - будущие художники» </a:t>
            </a:r>
            <a:endParaRPr lang="ru-RU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1571613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Познакомились с жанрами живописи…</a:t>
            </a:r>
            <a:endParaRPr lang="ru-RU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4714876" y="2000240"/>
            <a:ext cx="857256" cy="796078"/>
          </a:xfrm>
          <a:prstGeom prst="leftArrow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2285992"/>
            <a:ext cx="22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Пейзаж</a:t>
            </a:r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P11202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500438"/>
            <a:ext cx="3645048" cy="323719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10800000" flipV="1">
            <a:off x="2000232" y="5072074"/>
            <a:ext cx="3857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Натюрморт</a:t>
            </a:r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571868" y="4857760"/>
            <a:ext cx="1008112" cy="844716"/>
          </a:xfrm>
          <a:prstGeom prst="rightArrow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214422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29190" y="3244334"/>
            <a:ext cx="39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Рисование портрета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4429156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000364" y="0"/>
            <a:ext cx="3357586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071538" y="92334"/>
            <a:ext cx="671517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Профессия «Автомеханик»</a:t>
            </a: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596" y="2357430"/>
            <a:ext cx="35179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4810" y="3357562"/>
            <a:ext cx="1458913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5357818" y="0"/>
            <a:ext cx="3786182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ремонтирует машины;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вежливый, ответственный, аккуратный.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86578" y="2928934"/>
            <a:ext cx="1985963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Documents and Settings\Елена\Рабочий стол\средняя группа\SAM_3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16"/>
            <a:ext cx="3244845" cy="4326092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857496"/>
            <a:ext cx="4786346" cy="371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Сюжетно-ролевая игра </a:t>
            </a:r>
            <a:br>
              <a:rPr lang="ru-RU" sz="32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«Мы - автомеханики»</a:t>
            </a:r>
            <a:endParaRPr lang="ru-RU" sz="32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358061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1120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500174"/>
            <a:ext cx="4320480" cy="2574048"/>
          </a:xfrm>
          <a:prstGeom prst="rect">
            <a:avLst/>
          </a:prstGeom>
        </p:spPr>
      </p:pic>
      <p:pic>
        <p:nvPicPr>
          <p:cNvPr id="8" name="Рисунок 7" descr="P1120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214818"/>
            <a:ext cx="4320480" cy="25113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57686" y="785794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Профессия «Пекарь»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75856" y="2492896"/>
            <a:ext cx="2592288" cy="15121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верх 4"/>
          <p:cNvSpPr/>
          <p:nvPr/>
        </p:nvSpPr>
        <p:spPr>
          <a:xfrm rot="18867573">
            <a:off x="2265215" y="2061202"/>
            <a:ext cx="1080120" cy="648072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верх 5"/>
          <p:cNvSpPr/>
          <p:nvPr/>
        </p:nvSpPr>
        <p:spPr>
          <a:xfrm>
            <a:off x="4139952" y="1844824"/>
            <a:ext cx="1008112" cy="57606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верх 6"/>
          <p:cNvSpPr/>
          <p:nvPr/>
        </p:nvSpPr>
        <p:spPr>
          <a:xfrm rot="3092950">
            <a:off x="5845675" y="2073222"/>
            <a:ext cx="1080120" cy="648072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верх 7"/>
          <p:cNvSpPr/>
          <p:nvPr/>
        </p:nvSpPr>
        <p:spPr>
          <a:xfrm rot="10800000">
            <a:off x="4139952" y="4149080"/>
            <a:ext cx="1008112" cy="57606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верх 8"/>
          <p:cNvSpPr/>
          <p:nvPr/>
        </p:nvSpPr>
        <p:spPr>
          <a:xfrm rot="6991543">
            <a:off x="5931208" y="3444857"/>
            <a:ext cx="1080120" cy="648072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верх 9"/>
          <p:cNvSpPr/>
          <p:nvPr/>
        </p:nvSpPr>
        <p:spPr>
          <a:xfrm rot="14415813">
            <a:off x="2204918" y="3518608"/>
            <a:ext cx="1080120" cy="648072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0" y="332656"/>
            <a:ext cx="2627784" cy="266771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Знания о трудовой деятельности людей имеет значение в социализации личности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203848" y="4797152"/>
            <a:ext cx="3024336" cy="18448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Формирование у ребенка первоначальных представлений  о роли труда </a:t>
            </a:r>
          </a:p>
        </p:txBody>
      </p:sp>
      <p:sp>
        <p:nvSpPr>
          <p:cNvPr id="13" name="Овал 12"/>
          <p:cNvSpPr/>
          <p:nvPr/>
        </p:nvSpPr>
        <p:spPr>
          <a:xfrm>
            <a:off x="6516216" y="260648"/>
            <a:ext cx="2627784" cy="27397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От уровня</a:t>
            </a: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знаний дошкольников о труде зависит развитие их познавательной деятельности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286512" y="3501008"/>
            <a:ext cx="2857488" cy="27855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Знание назначения предмета  в профессии позволит ребенку понять положительный результат деятельности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75856" y="0"/>
            <a:ext cx="2808312" cy="177281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Развитие интереса детей к профессиям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0" y="3717032"/>
            <a:ext cx="2808312" cy="25694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Формирование понятий о том, что в каждом конкретном процессе достигается результат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43600" y="98072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Фаина </a:t>
            </a:r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Астаховна</a:t>
            </a:r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научила печь булочки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5004048" y="1340768"/>
            <a:ext cx="43204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437112"/>
            <a:ext cx="320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Сюжетно-ролевая игра</a:t>
            </a:r>
          </a:p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«Хлебобулочный магазин» </a:t>
            </a:r>
            <a:endParaRPr lang="ru-RU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203848" y="4941168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1" name="Picture 1" descr="C:\Documents and Settings\Елена\Рабочий стол\средняя группа\IMG_1246.JP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286124"/>
            <a:ext cx="4500594" cy="3375446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28604"/>
            <a:ext cx="4429156" cy="371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120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714488"/>
            <a:ext cx="7075423" cy="47863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28794" y="714356"/>
            <a:ext cx="4643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Профессия «Военный»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1000108"/>
            <a:ext cx="7929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Познавательная беседа и рассматривание иллюстраций «Будущие танкисты». </a:t>
            </a:r>
          </a:p>
          <a:p>
            <a:pPr algn="ctr"/>
            <a:r>
              <a:rPr lang="ru-RU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Аппликация «Военная техника» </a:t>
            </a:r>
            <a:endParaRPr lang="ru-RU" sz="28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Елена\Рабочий стол\Новая папка\SAM_3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2643182"/>
            <a:ext cx="3857652" cy="3216517"/>
          </a:xfrm>
          <a:prstGeom prst="rect">
            <a:avLst/>
          </a:prstGeom>
          <a:noFill/>
        </p:spPr>
      </p:pic>
      <p:pic>
        <p:nvPicPr>
          <p:cNvPr id="5" name="Picture 4" descr="C:\Documents and Settings\Елена\Рабочий стол\Новая папка (4)\image-cbe99a68079cf3bc0bd75f22ee5ea5db7a03a5d7a7b2a031f4caaba4bd15fac1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714620"/>
            <a:ext cx="4048430" cy="35229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Рисование «Военный танк»</a:t>
            </a:r>
            <a:endParaRPr lang="ru-RU" sz="32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143248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120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071678"/>
            <a:ext cx="7161316" cy="54605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3108" y="642918"/>
            <a:ext cx="4786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Профессия «Парикмахер»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74725" y="3244334"/>
            <a:ext cx="1394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Профессия 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0032" y="404664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Елена\Рабочий стол\Новая папка (4)\image-c6a86aefffee695009d91f40740fb586d1467babd8ee3e886222485cb49467e9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3500462" cy="457203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Приглашаем всех желающих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салон-парикмахерскую «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Рапунцель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2714619"/>
            <a:ext cx="4038600" cy="364030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792" y="1920874"/>
            <a:ext cx="3710612" cy="457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611560" y="1077218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Итоговое мероприятие</a:t>
            </a:r>
          </a:p>
          <a:p>
            <a:pPr algn="ctr"/>
            <a:r>
              <a:rPr lang="ru-RU" sz="3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«Я знаю все профессии»</a:t>
            </a:r>
            <a:endParaRPr lang="ru-RU" sz="32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Documents and Settings\Елена\Рабочий стол\Новая папка (4)\image-26ad698bbb30feb5408b45b84ab57c55f5e8e2786be7595114ab9e1e0df7ac1c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571744"/>
            <a:ext cx="4929222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57167"/>
            <a:ext cx="8678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Рисование на тему </a:t>
            </a:r>
          </a:p>
          <a:p>
            <a:pPr algn="ctr"/>
            <a:r>
              <a:rPr lang="ru-RU" sz="2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«Кем я хочу стать, когда вырасту»</a:t>
            </a:r>
            <a:endParaRPr lang="ru-RU" sz="24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11202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929066"/>
            <a:ext cx="3786214" cy="278608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857628"/>
            <a:ext cx="3835902" cy="287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1214422"/>
            <a:ext cx="504823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628800"/>
            <a:ext cx="8784976" cy="22618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Спасибо за внимание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!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D6009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302433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2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Расширить представление у детей о разных видах труда взрослых.</a:t>
            </a:r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33CC"/>
                </a:solidFill>
              </a:rPr>
              <a:t/>
            </a:r>
            <a:br>
              <a:rPr lang="ru-RU" sz="2400" dirty="0" smtClean="0">
                <a:solidFill>
                  <a:srgbClr val="0033CC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 descr="skAZPON2zjt7ojNncM579m0JZVn1D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068960"/>
            <a:ext cx="6696744" cy="355577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 проекта: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Углубить знания детей о различных профессиях  взрослых.</a:t>
            </a:r>
          </a:p>
          <a:p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Познакомить детей с трудовыми действиями, совершаемыми взрослыми, с результатами  труда взрослых, с  оборудованием, инструментами, необходимыми для работы людям разных профессий;</a:t>
            </a:r>
          </a:p>
          <a:p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Пробуждать любознательность и интерес к деятельности взрослых;</a:t>
            </a:r>
          </a:p>
          <a:p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Формировать у старших дошкольников трудовые навыки.</a:t>
            </a:r>
          </a:p>
          <a:p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Способствовать формированию положительного отношения и уважения к труду взрослых.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533456"/>
            <a:ext cx="7272808" cy="17008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и этапы реализации проекта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1.Подготовительный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2. Основной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3.Заключительный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4.Ожидаемые результаты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1886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6372200" y="260648"/>
            <a:ext cx="2321718" cy="1160859"/>
            <a:chOff x="3384370" y="72005"/>
            <a:chExt cx="2321718" cy="116085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384370" y="72005"/>
              <a:ext cx="2321718" cy="11608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3418370" y="106005"/>
              <a:ext cx="2253718" cy="10928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7155" tIns="64770" rIns="97155" bIns="6477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100" kern="1200" dirty="0"/>
            </a:p>
          </p:txBody>
        </p:sp>
      </p:grpSp>
      <p:sp>
        <p:nvSpPr>
          <p:cNvPr id="7" name="Прямая соединительная линия 3"/>
          <p:cNvSpPr/>
          <p:nvPr/>
        </p:nvSpPr>
        <p:spPr>
          <a:xfrm>
            <a:off x="6588224" y="1412776"/>
            <a:ext cx="186016" cy="225020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50209"/>
                </a:lnTo>
                <a:lnTo>
                  <a:pt x="186016" y="225020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рямая соединительная линия 3"/>
          <p:cNvSpPr/>
          <p:nvPr/>
        </p:nvSpPr>
        <p:spPr>
          <a:xfrm>
            <a:off x="6588224" y="1412776"/>
            <a:ext cx="186016" cy="7991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99135"/>
                </a:lnTo>
                <a:lnTo>
                  <a:pt x="186016" y="79913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Группа 8"/>
          <p:cNvGrpSpPr/>
          <p:nvPr/>
        </p:nvGrpSpPr>
        <p:grpSpPr>
          <a:xfrm>
            <a:off x="6732240" y="1484784"/>
            <a:ext cx="2016224" cy="1368152"/>
            <a:chOff x="4238625" y="1368150"/>
            <a:chExt cx="1857374" cy="1160859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238625" y="1368150"/>
              <a:ext cx="1857374" cy="11608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272625" y="1402150"/>
              <a:ext cx="1789374" cy="10928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50800" rIns="762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732240" y="2924944"/>
            <a:ext cx="2016224" cy="1296144"/>
            <a:chOff x="4238625" y="1368150"/>
            <a:chExt cx="1857374" cy="1160859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238625" y="1368150"/>
              <a:ext cx="1857374" cy="11608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272625" y="1402150"/>
              <a:ext cx="1789374" cy="10928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50800" rIns="762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60232" y="1412776"/>
            <a:ext cx="20882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Активное участие родителей в реализации проекта «Все профессии важны» </a:t>
            </a:r>
            <a:r>
              <a:rPr lang="ru-RU" dirty="0" err="1" smtClean="0">
                <a:solidFill>
                  <a:schemeClr val="bg1"/>
                </a:solidFill>
              </a:rPr>
              <a:t>одитель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4" name="Прямая соединительная линия 3"/>
          <p:cNvSpPr/>
          <p:nvPr/>
        </p:nvSpPr>
        <p:spPr>
          <a:xfrm>
            <a:off x="827584" y="3717032"/>
            <a:ext cx="127870" cy="208387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83870"/>
                </a:lnTo>
                <a:lnTo>
                  <a:pt x="127870" y="208387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Группа 21"/>
          <p:cNvGrpSpPr/>
          <p:nvPr/>
        </p:nvGrpSpPr>
        <p:grpSpPr>
          <a:xfrm>
            <a:off x="899592" y="5705872"/>
            <a:ext cx="1857374" cy="1152128"/>
            <a:chOff x="4238625" y="1368150"/>
            <a:chExt cx="1857374" cy="1160859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238625" y="1368150"/>
              <a:ext cx="1857374" cy="11608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4272625" y="1402150"/>
              <a:ext cx="1789374" cy="10928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50800" rIns="762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 dirty="0"/>
            </a:p>
          </p:txBody>
        </p:sp>
      </p:grpSp>
      <p:sp>
        <p:nvSpPr>
          <p:cNvPr id="35" name="Прямая соединительная линия 3"/>
          <p:cNvSpPr/>
          <p:nvPr/>
        </p:nvSpPr>
        <p:spPr>
          <a:xfrm>
            <a:off x="827584" y="3284984"/>
            <a:ext cx="186016" cy="7991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99135"/>
                </a:lnTo>
                <a:lnTo>
                  <a:pt x="186016" y="79913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5" name="Группа 24"/>
          <p:cNvGrpSpPr/>
          <p:nvPr/>
        </p:nvGrpSpPr>
        <p:grpSpPr>
          <a:xfrm>
            <a:off x="899592" y="4149080"/>
            <a:ext cx="1800200" cy="1512168"/>
            <a:chOff x="4238625" y="1368150"/>
            <a:chExt cx="1857374" cy="1160859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238625" y="1368150"/>
              <a:ext cx="1857374" cy="11608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4272625" y="1402150"/>
              <a:ext cx="1789374" cy="10928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50800" rIns="762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 dirty="0"/>
            </a:p>
          </p:txBody>
        </p:sp>
      </p:grpSp>
      <p:sp>
        <p:nvSpPr>
          <p:cNvPr id="36" name="Прямая соединительная линия 3"/>
          <p:cNvSpPr/>
          <p:nvPr/>
        </p:nvSpPr>
        <p:spPr>
          <a:xfrm>
            <a:off x="3563888" y="2492896"/>
            <a:ext cx="144016" cy="136815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50209"/>
                </a:lnTo>
                <a:lnTo>
                  <a:pt x="186016" y="225020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8" name="Группа 27"/>
          <p:cNvGrpSpPr/>
          <p:nvPr/>
        </p:nvGrpSpPr>
        <p:grpSpPr>
          <a:xfrm>
            <a:off x="3707904" y="4221088"/>
            <a:ext cx="1944216" cy="2376264"/>
            <a:chOff x="4238625" y="1368150"/>
            <a:chExt cx="1857374" cy="1160859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4238625" y="1368150"/>
              <a:ext cx="1857374" cy="11608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4272625" y="1402150"/>
              <a:ext cx="1789374" cy="10928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50800" rIns="762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 dirty="0"/>
            </a:p>
          </p:txBody>
        </p:sp>
      </p:grpSp>
      <p:sp>
        <p:nvSpPr>
          <p:cNvPr id="37" name="Прямая соединительная линия 3"/>
          <p:cNvSpPr/>
          <p:nvPr/>
        </p:nvSpPr>
        <p:spPr>
          <a:xfrm>
            <a:off x="6588224" y="2852936"/>
            <a:ext cx="186016" cy="225020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50209"/>
                </a:lnTo>
                <a:lnTo>
                  <a:pt x="186016" y="225020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1" name="Группа 30"/>
          <p:cNvGrpSpPr/>
          <p:nvPr/>
        </p:nvGrpSpPr>
        <p:grpSpPr>
          <a:xfrm>
            <a:off x="6732240" y="4365104"/>
            <a:ext cx="2016224" cy="1368152"/>
            <a:chOff x="4238625" y="1368150"/>
            <a:chExt cx="1857374" cy="1160859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4238625" y="1368150"/>
              <a:ext cx="1857374" cy="11608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4272625" y="1402150"/>
              <a:ext cx="1789374" cy="10928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50800" rIns="762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732240" y="62068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71600" y="4077072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Воспитание чувства уважения к людям труда и результатам их деятельности. </a:t>
            </a:r>
            <a:endParaRPr lang="ru-RU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971600" y="5733256"/>
            <a:ext cx="17281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Развитие трудовых способностей и навыков детей.</a:t>
            </a:r>
          </a:p>
          <a:p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707904" y="4221088"/>
            <a:ext cx="1944216" cy="238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Создание предметной развивающей среды, направленной на активизацию знаний детей об окружающем мире, знакомство с трудом взрослых и миром профессий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732240" y="2924944"/>
            <a:ext cx="20162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Помощь воспитателю в процессе сбора информации, наглядного материала. </a:t>
            </a:r>
            <a:endParaRPr lang="ru-RU" sz="14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804248" y="4365104"/>
            <a:ext cx="19442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Беседы с детьми с целью знакомства с профессиями мамы, папы, дедушек, бабушек, других родственников. </a:t>
            </a:r>
            <a:endParaRPr lang="ru-RU" sz="1400" dirty="0"/>
          </a:p>
        </p:txBody>
      </p:sp>
      <p:sp>
        <p:nvSpPr>
          <p:cNvPr id="49" name="Прямая соединительная линия 3"/>
          <p:cNvSpPr/>
          <p:nvPr/>
        </p:nvSpPr>
        <p:spPr>
          <a:xfrm>
            <a:off x="6588224" y="3933056"/>
            <a:ext cx="186016" cy="225020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50209"/>
                </a:lnTo>
                <a:lnTo>
                  <a:pt x="186016" y="225020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0" name="Группа 49"/>
          <p:cNvGrpSpPr/>
          <p:nvPr/>
        </p:nvGrpSpPr>
        <p:grpSpPr>
          <a:xfrm>
            <a:off x="6732240" y="5805264"/>
            <a:ext cx="2016224" cy="1052736"/>
            <a:chOff x="4238625" y="1368150"/>
            <a:chExt cx="1857374" cy="1160859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4238625" y="1368150"/>
              <a:ext cx="1857374" cy="11608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Скругленный прямоугольник 4"/>
            <p:cNvSpPr/>
            <p:nvPr/>
          </p:nvSpPr>
          <p:spPr>
            <a:xfrm>
              <a:off x="4272625" y="1402150"/>
              <a:ext cx="1789374" cy="10928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50800" rIns="762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 dirty="0"/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6876256" y="5903893"/>
            <a:ext cx="1781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Участие в подборе фотоматериалов для фотовыставок</a:t>
            </a:r>
            <a:endParaRPr lang="ru-RU" sz="1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699792" y="404664"/>
            <a:ext cx="3384376" cy="151216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родителями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 rot="2470957">
            <a:off x="1721502" y="1822978"/>
            <a:ext cx="504056" cy="93610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347864" y="2060848"/>
            <a:ext cx="504056" cy="93610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8935060">
            <a:off x="6483745" y="1815469"/>
            <a:ext cx="504056" cy="93610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2852936"/>
            <a:ext cx="1979712" cy="15121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Проявление интереса родителей к работе педагога с детьми по данному проекту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39752" y="3140968"/>
            <a:ext cx="1979712" cy="15121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Включение в процесс сбора информации, наглядного материала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076056" y="2060848"/>
            <a:ext cx="504056" cy="93610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72000" y="3140968"/>
            <a:ext cx="1979712" cy="15121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Привлечение родителей к проектной деятельности, знакомству с профессиями мамы, папы, дедушек, бабушек, других родственников.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48264" y="2852936"/>
            <a:ext cx="1979712" cy="15121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Участие родителей в подборе фотоматериалов для фотовыставок.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79512" y="457872"/>
            <a:ext cx="860444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i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endParaRPr lang="ru-RU" sz="2400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Расширятся представления о труде взрослых, его роли в обществе и жизни человека, сформируется интерес к профессиональной деятельности человека;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расширятся знания и представления детей о разнообразии профессий, их назначении, действиях, результатах деятельности;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сформируется чувство уважения к людям труда и результатам их деятельности;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сформируются необходимые </a:t>
            </a:r>
          </a:p>
          <a:p>
            <a:pPr lvl="0"/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трудовые  навыки, трудовые </a:t>
            </a:r>
          </a:p>
          <a:p>
            <a:pPr lvl="0"/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способности;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подведет детей к осознанию, </a:t>
            </a:r>
          </a:p>
          <a:p>
            <a:pPr lvl="0"/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что правильный выбор профессии </a:t>
            </a:r>
          </a:p>
          <a:p>
            <a:pPr lvl="0"/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определяет жизненный успех.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050" name="Picture 2" descr="C:\Documents and Settings\Елена\Рабочий стол\средняя группа\SAM_35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339707"/>
            <a:ext cx="4538672" cy="34042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785794"/>
            <a:ext cx="4162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Профессия  «Спасатель»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0225" y="1217613"/>
            <a:ext cx="365125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57950" y="3000372"/>
            <a:ext cx="2141537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29124" y="4786322"/>
            <a:ext cx="2386012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57884" y="1428736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28"/>
              </a:spcBef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спасет жизни людей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1857364"/>
            <a:ext cx="3500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храбрый,</a:t>
            </a:r>
          </a:p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отважный</a:t>
            </a:r>
          </a:p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ловкий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1590</TotalTime>
  <Words>560</Words>
  <Application>Microsoft Office PowerPoint</Application>
  <PresentationFormat>Экран (4:3)</PresentationFormat>
  <Paragraphs>161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       Проект  «Все профессии важны»</vt:lpstr>
      <vt:lpstr>Слайд 2</vt:lpstr>
      <vt:lpstr>Цель:  Расширить представление у детей о разных видах труда взрослых.     </vt:lpstr>
      <vt:lpstr>Задачи проекта: </vt:lpstr>
      <vt:lpstr>                               Содержание и этапы реализации проекта  1.Подготовительный   2. Основной   3.Заключительный  4.Ожидаемые результаты      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Сюжетно-ролевая игра  «Мы - автомеханики»</vt:lpstr>
      <vt:lpstr>Слайд 19</vt:lpstr>
      <vt:lpstr>Слайд 20</vt:lpstr>
      <vt:lpstr>Слайд 21</vt:lpstr>
      <vt:lpstr>Слайд 22</vt:lpstr>
      <vt:lpstr>Рисование «Военный танк»</vt:lpstr>
      <vt:lpstr>Слайд 24</vt:lpstr>
      <vt:lpstr>   Приглашаем всех желающих  в салон-парикмахерскую «Рапунцель»</vt:lpstr>
      <vt:lpstr>Слайд 26</vt:lpstr>
      <vt:lpstr>Слайд 27</vt:lpstr>
      <vt:lpstr>Слайд 28</vt:lpstr>
    </vt:vector>
  </TitlesOfParts>
  <Company>Функциональность ограничена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«Все профессии важны»</dc:title>
  <dc:creator>Демонстрационная версия</dc:creator>
  <cp:lastModifiedBy>Admin</cp:lastModifiedBy>
  <cp:revision>188</cp:revision>
  <dcterms:created xsi:type="dcterms:W3CDTF">2014-05-17T07:23:38Z</dcterms:created>
  <dcterms:modified xsi:type="dcterms:W3CDTF">2015-04-17T05:01:21Z</dcterms:modified>
</cp:coreProperties>
</file>