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82" d="100"/>
          <a:sy n="82" d="100"/>
        </p:scale>
        <p:origin x="720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4" name="Group 3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61708" y="2091263"/>
            <a:ext cx="9068586" cy="2590800"/>
          </a:xfrm>
        </p:spPr>
        <p:txBody>
          <a:bodyPr tIns="45720" bIns="45720" anchor="ctr">
            <a:noAutofit/>
          </a:bodyPr>
          <a:lstStyle>
            <a:lvl1pPr algn="ctr">
              <a:lnSpc>
                <a:spcPct val="83000"/>
              </a:lnSpc>
              <a:defRPr lang="en-US" sz="72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62100" y="4682062"/>
            <a:ext cx="9070848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600" spc="8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5"/>
            <a:ext cx="1554480" cy="527213"/>
          </a:xfrm>
        </p:spPr>
        <p:txBody>
          <a:bodyPr/>
          <a:lstStyle>
            <a:lvl1pPr algn="ctr">
              <a:defRPr sz="1300" spc="0" baseline="0">
                <a:solidFill>
                  <a:schemeClr val="tx1"/>
                </a:solidFill>
                <a:latin typeface="+mn-lt"/>
              </a:defRPr>
            </a:lvl1pPr>
          </a:lstStyle>
          <a:p>
            <a:fld id="{64786F29-3A9F-4E52-8F46-0CA25EFD2853}" type="datetimeFigureOut">
              <a:rPr lang="ru-RU" smtClean="0"/>
              <a:t>28.07.2026</a:t>
            </a:fld>
            <a:endParaRPr lang="ru-RU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453896" y="5211060"/>
            <a:ext cx="5905500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19" y="5212080"/>
            <a:ext cx="2111881" cy="2286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94D28C9B-0C52-465B-9513-02A001E561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749740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786F29-3A9F-4E52-8F46-0CA25EFD2853}" type="datetimeFigureOut">
              <a:rPr lang="ru-RU" smtClean="0"/>
              <a:t>28.07.2026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D28C9B-0C52-465B-9513-02A001E561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10814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786F29-3A9F-4E52-8F46-0CA25EFD2853}" type="datetimeFigureOut">
              <a:rPr lang="ru-RU" smtClean="0"/>
              <a:t>28.07.2026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D28C9B-0C52-465B-9513-02A001E561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78599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786F29-3A9F-4E52-8F46-0CA25EFD2853}" type="datetimeFigureOut">
              <a:rPr lang="ru-RU" smtClean="0"/>
              <a:t>28.07.2026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D28C9B-0C52-465B-9513-02A001E561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28463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0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31" name="Group 30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3623" y="2094309"/>
            <a:ext cx="9070848" cy="2587752"/>
          </a:xfrm>
        </p:spPr>
        <p:txBody>
          <a:bodyPr anchor="ctr">
            <a:noAutofit/>
          </a:bodyPr>
          <a:lstStyle>
            <a:lvl1pPr algn="ctr">
              <a:lnSpc>
                <a:spcPct val="83000"/>
              </a:lnSpc>
              <a:defRPr lang="en-US" sz="72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63624" y="4682062"/>
            <a:ext cx="9070848" cy="4572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21808" y="1344502"/>
            <a:ext cx="1554480" cy="530352"/>
          </a:xfrm>
        </p:spPr>
        <p:txBody>
          <a:bodyPr/>
          <a:lstStyle>
            <a:lvl1pPr algn="ctr">
              <a:defRPr lang="en-US" sz="1300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64786F29-3A9F-4E52-8F46-0CA25EFD2853}" type="datetimeFigureOut">
              <a:rPr lang="ru-RU" smtClean="0"/>
              <a:t>28.07.2026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53553" y="5211060"/>
            <a:ext cx="5907024" cy="228600"/>
          </a:xfrm>
        </p:spPr>
        <p:txBody>
          <a:bodyPr/>
          <a:lstStyle>
            <a:lvl1pPr algn="l">
              <a:defRPr/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211060"/>
            <a:ext cx="2112264" cy="228600"/>
          </a:xfrm>
        </p:spPr>
        <p:txBody>
          <a:bodyPr/>
          <a:lstStyle/>
          <a:p>
            <a:fld id="{94D28C9B-0C52-465B-9513-02A001E561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476708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032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786F29-3A9F-4E52-8F46-0CA25EFD2853}" type="datetimeFigureOut">
              <a:rPr lang="ru-RU" smtClean="0"/>
              <a:t>28.07.2026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D28C9B-0C52-465B-9513-02A001E561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11037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55898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7336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73368" y="2756581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786F29-3A9F-4E52-8F46-0CA25EFD2853}" type="datetimeFigureOut">
              <a:rPr lang="ru-RU" smtClean="0"/>
              <a:t>28.07.2026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D28C9B-0C52-465B-9513-02A001E561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81533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786F29-3A9F-4E52-8F46-0CA25EFD2853}" type="datetimeFigureOut">
              <a:rPr lang="ru-RU" smtClean="0"/>
              <a:t>28.07.2026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D28C9B-0C52-465B-9513-02A001E561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30473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786F29-3A9F-4E52-8F46-0CA25EFD2853}" type="datetimeFigureOut">
              <a:rPr lang="ru-RU" smtClean="0"/>
              <a:t>28.07.2026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D28C9B-0C52-465B-9513-02A001E561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13994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245529" y="237744"/>
            <a:ext cx="8531352" cy="638251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7392"/>
            <a:ext cx="2430780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b="0" kern="1200" cap="none" spc="0" baseline="0" dirty="0">
                <a:solidFill>
                  <a:srgbClr val="FFFFFF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7772400" cy="53340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0780" cy="35052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786F29-3A9F-4E52-8F46-0CA25EFD2853}" type="datetimeFigureOut">
              <a:rPr lang="ru-RU" smtClean="0"/>
              <a:t>28.07.2026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endParaRPr lang="ru-RU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393677" y="6223002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94D28C9B-0C52-465B-9513-02A001E56129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Rectangle 11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8541998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3504"/>
            <a:ext cx="2432304" cy="1645920"/>
          </a:xfrm>
        </p:spPr>
        <p:txBody>
          <a:bodyPr anchor="b">
            <a:noAutofit/>
          </a:bodyPr>
          <a:lstStyle>
            <a:lvl1pPr algn="l">
              <a:defRPr sz="2800" b="0">
                <a:solidFill>
                  <a:srgbClr val="FFFFFF"/>
                </a:solidFill>
                <a:latin typeface="+mj-lt"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8531352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2304" cy="3502152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64786F29-3A9F-4E52-8F46-0CA25EFD2853}" type="datetimeFigureOut">
              <a:rPr lang="ru-RU" smtClean="0"/>
              <a:t>28.07.2026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marL="0" algn="r" defTabSz="914400" rtl="0" eaLnBrk="1" latinLnBrk="0" hangingPunct="1">
              <a:defRPr lang="en-US" sz="1000" kern="1200" dirty="0"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96728" y="6227064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94D28C9B-0C52-465B-9513-02A001E56129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Rectangle 9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3059492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74320" y="6307672"/>
            <a:ext cx="274320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64786F29-3A9F-4E52-8F46-0CA25EFD2853}" type="datetimeFigureOut">
              <a:rPr lang="ru-RU" smtClean="0"/>
              <a:t>28.07.2026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89960" y="6307672"/>
            <a:ext cx="521208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69880" y="6307672"/>
            <a:ext cx="146304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94D28C9B-0C52-465B-9513-02A001E561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39146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80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FD4EDB82-7F40-87A7-908F-F14B8A4C933B}"/>
              </a:ext>
            </a:extLst>
          </p:cNvPr>
          <p:cNvSpPr txBox="1"/>
          <p:nvPr/>
        </p:nvSpPr>
        <p:spPr>
          <a:xfrm>
            <a:off x="3671337" y="2174032"/>
            <a:ext cx="455284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b="1" dirty="0">
                <a:solidFill>
                  <a:srgbClr val="FF0000"/>
                </a:solidFill>
                <a:latin typeface="Arial Black" panose="020B0A04020102020204" pitchFamily="34" charset="0"/>
              </a:rPr>
              <a:t>Разноцветный рис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5F84BD6-6E06-574D-3261-DC772EED8181}"/>
              </a:ext>
            </a:extLst>
          </p:cNvPr>
          <p:cNvSpPr txBox="1"/>
          <p:nvPr/>
        </p:nvSpPr>
        <p:spPr>
          <a:xfrm>
            <a:off x="2601182" y="2758807"/>
            <a:ext cx="69896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latin typeface="Arial Black" panose="020B0A04020102020204" pitchFamily="34" charset="0"/>
              </a:rPr>
              <a:t>Дидактическое пособие для детей дошкольного возраста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818DD68-CAFD-F983-2E26-8D2FB238BC57}"/>
              </a:ext>
            </a:extLst>
          </p:cNvPr>
          <p:cNvSpPr txBox="1"/>
          <p:nvPr/>
        </p:nvSpPr>
        <p:spPr>
          <a:xfrm>
            <a:off x="7221894" y="4795934"/>
            <a:ext cx="353494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dirty="0"/>
              <a:t>Подготовила: Забелина М.О.</a:t>
            </a:r>
          </a:p>
          <a:p>
            <a:pPr algn="ctr"/>
            <a:r>
              <a:rPr lang="ru-RU" dirty="0"/>
              <a:t>воспитатель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E800772-0C3B-5F86-C59C-77ECAA5CB2D3}"/>
              </a:ext>
            </a:extLst>
          </p:cNvPr>
          <p:cNvSpPr txBox="1"/>
          <p:nvPr/>
        </p:nvSpPr>
        <p:spPr>
          <a:xfrm>
            <a:off x="4537789" y="3820568"/>
            <a:ext cx="610295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«Ум ребенка находится на кончиках его пальцев». </a:t>
            </a:r>
          </a:p>
          <a:p>
            <a:r>
              <a:rPr lang="ru-RU" dirty="0"/>
              <a:t>                                                      (Сухомлинский В.А.)</a:t>
            </a:r>
          </a:p>
        </p:txBody>
      </p:sp>
    </p:spTree>
    <p:extLst>
      <p:ext uri="{BB962C8B-B14F-4D97-AF65-F5344CB8AC3E}">
        <p14:creationId xmlns:p14="http://schemas.microsoft.com/office/powerpoint/2010/main" val="40803574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8F1BF62-71F9-528F-B24C-10FFC54C753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9558" t="50000" r="14422"/>
          <a:stretch>
            <a:fillRect/>
          </a:stretch>
        </p:blipFill>
        <p:spPr>
          <a:xfrm>
            <a:off x="3331029" y="3773715"/>
            <a:ext cx="4124132" cy="276068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2E237CA-E8DA-80E0-E415-25783463E81D}"/>
              </a:ext>
            </a:extLst>
          </p:cNvPr>
          <p:cNvSpPr txBox="1"/>
          <p:nvPr/>
        </p:nvSpPr>
        <p:spPr>
          <a:xfrm>
            <a:off x="270588" y="323596"/>
            <a:ext cx="11355355" cy="3429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/>
              <a:t>Дидактические (обучающие) характеристики</a:t>
            </a:r>
          </a:p>
          <a:p>
            <a:r>
              <a:rPr lang="ru-RU" b="1" dirty="0"/>
              <a:t>Направленность</a:t>
            </a:r>
            <a:r>
              <a:rPr lang="ru-RU" dirty="0"/>
              <a:t>: развитие мелкой моторики, сенсорное развитие, формирование элементарных математических представлений, речевое и познавательное развитие.</a:t>
            </a:r>
          </a:p>
          <a:p>
            <a:r>
              <a:rPr lang="ru-RU" b="1" dirty="0"/>
              <a:t>Целевая аудитория</a:t>
            </a:r>
            <a:r>
              <a:rPr lang="ru-RU" dirty="0"/>
              <a:t>: </a:t>
            </a:r>
          </a:p>
          <a:p>
            <a:r>
              <a:rPr lang="ru-RU" dirty="0"/>
              <a:t>дети дошкольного возраста (от 3 лет при строгом контроле взрослого; младше — только в адаптированных формах и под наблюдением).</a:t>
            </a:r>
          </a:p>
          <a:p>
            <a:r>
              <a:rPr lang="ru-RU" b="1" dirty="0"/>
              <a:t>Базовые навыки, которые формируются</a:t>
            </a:r>
            <a:r>
              <a:rPr lang="ru-RU" dirty="0"/>
              <a:t>: </a:t>
            </a:r>
          </a:p>
          <a:p>
            <a:r>
              <a:rPr lang="ru-RU" dirty="0"/>
              <a:t>пинцетный захват (перекладывание зёрен пальцами или пинцетом);</a:t>
            </a:r>
          </a:p>
          <a:p>
            <a:r>
              <a:rPr lang="ru-RU" dirty="0"/>
              <a:t>зрительно‑моторная координация (пересыпание ложкой, попадание в узкое отверстие);</a:t>
            </a:r>
          </a:p>
          <a:p>
            <a:r>
              <a:rPr lang="ru-RU" dirty="0"/>
              <a:t>сортировка и классификация (по цвету, размеру, форме);</a:t>
            </a:r>
          </a:p>
          <a:p>
            <a:r>
              <a:rPr lang="ru-RU" dirty="0"/>
              <a:t>тактильная дифференциация (различение текстуры, температуры, «сухости/сырости»);</a:t>
            </a:r>
          </a:p>
          <a:p>
            <a:r>
              <a:rPr lang="ru-RU" dirty="0"/>
              <a:t>пространственные представления (выкладывание узоров, дорожек, фигур).</a:t>
            </a:r>
          </a:p>
        </p:txBody>
      </p:sp>
    </p:spTree>
    <p:extLst>
      <p:ext uri="{BB962C8B-B14F-4D97-AF65-F5344CB8AC3E}">
        <p14:creationId xmlns:p14="http://schemas.microsoft.com/office/powerpoint/2010/main" val="18516887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D682DB57-9465-33FF-5274-E58D272BD850}"/>
              </a:ext>
            </a:extLst>
          </p:cNvPr>
          <p:cNvSpPr txBox="1"/>
          <p:nvPr/>
        </p:nvSpPr>
        <p:spPr>
          <a:xfrm>
            <a:off x="391886" y="751344"/>
            <a:ext cx="7119257" cy="53553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1" dirty="0"/>
              <a:t>Варианты игровых заданий</a:t>
            </a:r>
          </a:p>
          <a:p>
            <a:r>
              <a:rPr lang="ru-RU" dirty="0"/>
              <a:t>«Сенсорная коробка»: ребёнок исследует рис руками, перемешивает, просеивает через сито, закапывает и откапывает мелкие предметы.</a:t>
            </a:r>
          </a:p>
          <a:p>
            <a:r>
              <a:rPr lang="ru-RU" dirty="0"/>
              <a:t>«Сортировка»: разложить рис по цветам в разные ёмкости или ячейки. Можно усложнить — сортировать с помощью пинцета или ложки.</a:t>
            </a:r>
          </a:p>
          <a:p>
            <a:r>
              <a:rPr lang="ru-RU" dirty="0"/>
              <a:t>«Пересыпание»: пересыпать рис из одной ёмкости в другую с помощью ложки, воронки, стаканчика; попасть в узкое отверстие (например, горлышко бутылки).</a:t>
            </a:r>
          </a:p>
          <a:p>
            <a:r>
              <a:rPr lang="ru-RU" dirty="0"/>
              <a:t>«Выкладывание по образцу»: выложить узор, букву, цифру, дорожку по карточке‑образцу.</a:t>
            </a:r>
          </a:p>
          <a:p>
            <a:r>
              <a:rPr lang="ru-RU" dirty="0"/>
              <a:t>«Рисование на рисе»: на подносе с тонким слоем риса рисовать пальчиком, палочкой, стеком.</a:t>
            </a:r>
          </a:p>
          <a:p>
            <a:r>
              <a:rPr lang="ru-RU" dirty="0"/>
              <a:t>«Аппликация»: нанести клей ПВА на бумагу и насыпать рис, формируя рисунок или контур.</a:t>
            </a:r>
          </a:p>
          <a:p>
            <a:r>
              <a:rPr lang="ru-RU" dirty="0"/>
              <a:t>«Поиск сокровищ»: спрятать в рисе мелкие фигурки, камешки, бусины; ребёнок ищет их руками или инструментами.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5DFC29D-DDC0-AC28-E274-926107F6D95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1598" t="46394" r="19627"/>
          <a:stretch>
            <a:fillRect/>
          </a:stretch>
        </p:blipFill>
        <p:spPr>
          <a:xfrm>
            <a:off x="7604449" y="2744145"/>
            <a:ext cx="4124130" cy="3399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197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6519D11D-EA0C-8033-A4C1-C857C5F7CCFD}"/>
              </a:ext>
            </a:extLst>
          </p:cNvPr>
          <p:cNvSpPr txBox="1"/>
          <p:nvPr/>
        </p:nvSpPr>
        <p:spPr>
          <a:xfrm>
            <a:off x="492190" y="560353"/>
            <a:ext cx="6097554" cy="50783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/>
              <a:t>Условия использования и безопасность</a:t>
            </a:r>
          </a:p>
          <a:p>
            <a:r>
              <a:rPr lang="ru-RU" b="1" i="1" dirty="0"/>
              <a:t>Возраст:</a:t>
            </a:r>
            <a:r>
              <a:rPr lang="ru-RU" dirty="0"/>
              <a:t> от 3 лет при постоянном контроле взрослого; для детей младше 3 лет — только в адаптированных формах и под наблюдением.</a:t>
            </a:r>
          </a:p>
          <a:p>
            <a:r>
              <a:rPr lang="ru-RU" b="1" i="1" dirty="0"/>
              <a:t>Контроль взрослого: </a:t>
            </a:r>
            <a:r>
              <a:rPr lang="ru-RU" dirty="0"/>
              <a:t>обязательное присутствие педагога, исключение пробования риса на вкус, недопущение вдыхания пыли и попадания мелких зёрен в дыхательные пути.</a:t>
            </a:r>
          </a:p>
          <a:p>
            <a:r>
              <a:rPr lang="ru-RU" b="1" i="1" dirty="0"/>
              <a:t>Гигиена:</a:t>
            </a:r>
            <a:r>
              <a:rPr lang="ru-RU" dirty="0"/>
              <a:t> мытьё рук до и после занятия; регулярная просушка риса; при появлении запаха, слипания или плесени — утилизация.</a:t>
            </a:r>
          </a:p>
          <a:p>
            <a:r>
              <a:rPr lang="ru-RU" b="1" i="1" dirty="0"/>
              <a:t>Хранение</a:t>
            </a:r>
            <a:r>
              <a:rPr lang="ru-RU" b="1" dirty="0"/>
              <a:t>:</a:t>
            </a:r>
            <a:r>
              <a:rPr lang="ru-RU" dirty="0"/>
              <a:t> в плотно закрытых контейнерах с маркировкой «для занятий», отдельно от продуктов питания.</a:t>
            </a:r>
          </a:p>
          <a:p>
            <a:r>
              <a:rPr lang="ru-RU" b="1" i="1" dirty="0"/>
              <a:t>Материалы:</a:t>
            </a:r>
            <a:r>
              <a:rPr lang="ru-RU" dirty="0"/>
              <a:t> только пищевые красители, разрешённые к применению в детском питании; натуральные красители — с учётом возможных аллергенов.</a:t>
            </a:r>
          </a:p>
        </p:txBody>
      </p:sp>
    </p:spTree>
    <p:extLst>
      <p:ext uri="{BB962C8B-B14F-4D97-AF65-F5344CB8AC3E}">
        <p14:creationId xmlns:p14="http://schemas.microsoft.com/office/powerpoint/2010/main" val="2777651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71FCF920-5734-FB35-5620-1F17BC4C1157}"/>
              </a:ext>
            </a:extLst>
          </p:cNvPr>
          <p:cNvSpPr txBox="1"/>
          <p:nvPr/>
        </p:nvSpPr>
        <p:spPr>
          <a:xfrm>
            <a:off x="268255" y="343401"/>
            <a:ext cx="4611655" cy="313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dirty="0" err="1"/>
              <a:t>Цель</a:t>
            </a:r>
            <a:r>
              <a:rPr lang="ru-RU" dirty="0" err="1"/>
              <a:t>:создание</a:t>
            </a:r>
            <a:r>
              <a:rPr lang="ru-RU" dirty="0"/>
              <a:t> условий для комплексного развития детей дошкольного возраста (3–7 лет) посредством сенсорно‑моторных игр с окрашенным рисом — с опорой на требования ФГОС ДО к формированию интегративных качеств ребёнка (самостоятельность, любознательность, инициативность, умение действовать по правилу и образцу).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E39164A-9647-8437-E2BB-A41300464413}"/>
              </a:ext>
            </a:extLst>
          </p:cNvPr>
          <p:cNvSpPr txBox="1"/>
          <p:nvPr/>
        </p:nvSpPr>
        <p:spPr>
          <a:xfrm>
            <a:off x="5290457" y="455742"/>
            <a:ext cx="6424126" cy="53105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dirty="0"/>
              <a:t>Развивающие задачи</a:t>
            </a:r>
          </a:p>
          <a:p>
            <a:r>
              <a:rPr lang="ru-RU" dirty="0"/>
              <a:t>Развитие мелкой моторики и координации движений. </a:t>
            </a:r>
          </a:p>
          <a:p>
            <a:r>
              <a:rPr lang="ru-RU" dirty="0"/>
              <a:t>Формирование сенсорных эталонов. Становление элементарных математических представлений. </a:t>
            </a:r>
          </a:p>
          <a:p>
            <a:r>
              <a:rPr lang="ru-RU" dirty="0"/>
              <a:t>Стимулирование исследовательской активности. Через простые эксперименты (пересыпание через воронку, просеивание, смешивание) формируются навыки наблюдения, прогнозирования и проверки гипотез.</a:t>
            </a:r>
          </a:p>
          <a:p>
            <a:r>
              <a:rPr lang="ru-RU" b="1" dirty="0"/>
              <a:t>Образовательные задачи </a:t>
            </a:r>
            <a:r>
              <a:rPr lang="ru-RU" dirty="0"/>
              <a:t>Обогащение словаря и развитие связной речи. </a:t>
            </a:r>
          </a:p>
          <a:p>
            <a:r>
              <a:rPr lang="ru-RU" dirty="0"/>
              <a:t>Закрепление представлений о цвете и композиции. </a:t>
            </a:r>
          </a:p>
          <a:p>
            <a:r>
              <a:rPr lang="ru-RU" b="1" dirty="0"/>
              <a:t>Воспитательные и социально‑коммуникативные задачи</a:t>
            </a:r>
          </a:p>
          <a:p>
            <a:r>
              <a:rPr lang="ru-RU" dirty="0"/>
              <a:t>Формирование навыков совместной деятельности. Стабилизация эмоционального фона и снижение тревожности. </a:t>
            </a:r>
          </a:p>
          <a:p>
            <a:r>
              <a:rPr lang="ru-RU" dirty="0"/>
              <a:t>Воспитание аккуратности и ответственности. </a:t>
            </a:r>
          </a:p>
        </p:txBody>
      </p:sp>
    </p:spTree>
    <p:extLst>
      <p:ext uri="{BB962C8B-B14F-4D97-AF65-F5344CB8AC3E}">
        <p14:creationId xmlns:p14="http://schemas.microsoft.com/office/powerpoint/2010/main" val="32512783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68C4E143-A87F-D432-B229-CBBFE370793A}"/>
              </a:ext>
            </a:extLst>
          </p:cNvPr>
          <p:cNvSpPr txBox="1"/>
          <p:nvPr/>
        </p:nvSpPr>
        <p:spPr>
          <a:xfrm>
            <a:off x="529513" y="805552"/>
            <a:ext cx="6097554" cy="29854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/>
              <a:t>Поиск «клада». </a:t>
            </a:r>
          </a:p>
          <a:p>
            <a:r>
              <a:rPr lang="ru-RU" sz="2400" dirty="0"/>
              <a:t>Спрячьте в рисе небольшие игрушки (не слишком мелкие, чтобы избежать риска проглатывания). Ребёнок должен найти их руками, ложкой или совком. Такая игра развивает координацию движений и мелкую моторику.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9775C33-FE0B-6259-3869-41A1D65184F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39184"/>
          <a:stretch>
            <a:fillRect/>
          </a:stretch>
        </p:blipFill>
        <p:spPr>
          <a:xfrm>
            <a:off x="6639508" y="1539551"/>
            <a:ext cx="5143500" cy="4170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44033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4AE8F0BD-8BE0-656A-4029-A3EDD15577AF}"/>
              </a:ext>
            </a:extLst>
          </p:cNvPr>
          <p:cNvSpPr txBox="1"/>
          <p:nvPr/>
        </p:nvSpPr>
        <p:spPr>
          <a:xfrm>
            <a:off x="501521" y="873787"/>
            <a:ext cx="6179198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b="1" dirty="0"/>
              <a:t>«Сокровища».</a:t>
            </a:r>
          </a:p>
          <a:p>
            <a:r>
              <a:rPr lang="ru-RU" dirty="0"/>
              <a:t> </a:t>
            </a:r>
            <a:r>
              <a:rPr lang="ru-RU" sz="2400" dirty="0"/>
              <a:t>Разложите небольшие игрушки в баночки из-под йогурта или формочки для песка и засыпьте их рисом. Малыш сможет достать спрятанную игрушку только двумя пальцами, так как весь кулачок в банку не пролезет. Это упражнение тренирует пинцетный захват, который важен для развития мелкой моторики.</a:t>
            </a:r>
            <a:endParaRPr lang="ru-RU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74EEE1BF-5859-60C2-3C57-F31B4C69F4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80719" y="873787"/>
            <a:ext cx="5006652" cy="3421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64237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84329A38-004F-6D90-CF0D-563CFF0C2EF9}"/>
              </a:ext>
            </a:extLst>
          </p:cNvPr>
          <p:cNvSpPr txBox="1"/>
          <p:nvPr/>
        </p:nvSpPr>
        <p:spPr>
          <a:xfrm>
            <a:off x="333570" y="853666"/>
            <a:ext cx="6097554" cy="4339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b="1" dirty="0"/>
              <a:t>Сортировка.</a:t>
            </a:r>
            <a:r>
              <a:rPr lang="ru-RU" dirty="0"/>
              <a:t> </a:t>
            </a:r>
          </a:p>
          <a:p>
            <a:pPr algn="just"/>
            <a:r>
              <a:rPr lang="ru-RU" sz="2800" dirty="0"/>
              <a:t>Если ребёнок уже немного подрос, можно предложить ему рассортировать рис по разным признакам, например, по цвету (если используется цветной рис) или по размеру (если смешать рис с другой крупой). Это развивает умение классифицировать предметы. 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CE427661-916D-11B6-899C-485D444ABE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50359" y="527179"/>
            <a:ext cx="3869094" cy="5803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717413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авон">
  <a:themeElements>
    <a:clrScheme name="Савон">
      <a:dk1>
        <a:sysClr val="windowText" lastClr="000000"/>
      </a:dk1>
      <a:lt1>
        <a:sysClr val="window" lastClr="FFFFFF"/>
      </a:lt1>
      <a:dk2>
        <a:srgbClr val="1485A4"/>
      </a:dk2>
      <a:lt2>
        <a:srgbClr val="E3DED1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F49100"/>
      </a:hlink>
      <a:folHlink>
        <a:srgbClr val="739D9B"/>
      </a:folHlink>
    </a:clrScheme>
    <a:fontScheme name="Савон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Савон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2000"/>
                <a:satMod val="160000"/>
              </a:schemeClr>
            </a:gs>
            <a:gs pos="77000">
              <a:schemeClr val="phClr">
                <a:tint val="100000"/>
                <a:shade val="73000"/>
                <a:satMod val="155000"/>
              </a:schemeClr>
            </a:gs>
            <a:gs pos="100000">
              <a:schemeClr val="phClr">
                <a:tint val="100000"/>
                <a:shade val="67000"/>
                <a:satMod val="145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" id="{1306E473-ED32-493B-A2D0-240A757EDD34}" vid="{C20BADFE-D095-436F-9677-9264042809F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Савон</Template>
  <TotalTime>36</TotalTime>
  <Words>668</Words>
  <Application>Microsoft Office PowerPoint</Application>
  <PresentationFormat>Широкоэкранный</PresentationFormat>
  <Paragraphs>46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2" baseType="lpstr">
      <vt:lpstr>Arial Black</vt:lpstr>
      <vt:lpstr>Century Gothic</vt:lpstr>
      <vt:lpstr>Garamond</vt:lpstr>
      <vt:lpstr>Савон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марина забелина</dc:creator>
  <cp:lastModifiedBy>марина забелина</cp:lastModifiedBy>
  <cp:revision>1</cp:revision>
  <dcterms:created xsi:type="dcterms:W3CDTF">2026-07-28T13:55:12Z</dcterms:created>
  <dcterms:modified xsi:type="dcterms:W3CDTF">2026-07-28T14:31:27Z</dcterms:modified>
</cp:coreProperties>
</file>