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73" r:id="rId3"/>
    <p:sldId id="272" r:id="rId4"/>
    <p:sldId id="274" r:id="rId5"/>
    <p:sldId id="275" r:id="rId6"/>
    <p:sldId id="276" r:id="rId7"/>
    <p:sldId id="264" r:id="rId8"/>
    <p:sldId id="257" r:id="rId9"/>
    <p:sldId id="258" r:id="rId10"/>
    <p:sldId id="260" r:id="rId11"/>
    <p:sldId id="261" r:id="rId12"/>
    <p:sldId id="263" r:id="rId13"/>
    <p:sldId id="268" r:id="rId14"/>
    <p:sldId id="269" r:id="rId15"/>
    <p:sldId id="277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9828D-8BF4-4B52-9EC1-C919D2140E0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BD83E6-A4C7-4513-97F9-F4FEDEF62C71}">
      <dgm:prSet/>
      <dgm:spPr/>
      <dgm:t>
        <a:bodyPr/>
        <a:lstStyle/>
        <a:p>
          <a:pPr rtl="0"/>
          <a:r>
            <a:rPr lang="ru-RU" b="1" smtClean="0"/>
            <a:t>Как велика моя земля,</a:t>
          </a:r>
          <a:br>
            <a:rPr lang="ru-RU" b="1" smtClean="0"/>
          </a:br>
          <a:r>
            <a:rPr lang="ru-RU" b="1" smtClean="0"/>
            <a:t>Как широки просторы!</a:t>
          </a:r>
          <a:br>
            <a:rPr lang="ru-RU" b="1" smtClean="0"/>
          </a:br>
          <a:r>
            <a:rPr lang="ru-RU" b="1" smtClean="0"/>
            <a:t>Озера, реки и поля,</a:t>
          </a:r>
          <a:br>
            <a:rPr lang="ru-RU" b="1" smtClean="0"/>
          </a:br>
          <a:r>
            <a:rPr lang="ru-RU" b="1" smtClean="0"/>
            <a:t>Леса, и степь, и горы.</a:t>
          </a:r>
          <a:br>
            <a:rPr lang="ru-RU" b="1" smtClean="0"/>
          </a:br>
          <a:r>
            <a:rPr lang="ru-RU" b="1" smtClean="0"/>
            <a:t/>
          </a:r>
          <a:br>
            <a:rPr lang="ru-RU" b="1" smtClean="0"/>
          </a:br>
          <a:r>
            <a:rPr lang="ru-RU" b="1" smtClean="0"/>
            <a:t>Раскинулась моя страна</a:t>
          </a:r>
          <a:br>
            <a:rPr lang="ru-RU" b="1" smtClean="0"/>
          </a:br>
          <a:r>
            <a:rPr lang="ru-RU" b="1" smtClean="0"/>
            <a:t>От севера до юга:</a:t>
          </a:r>
          <a:br>
            <a:rPr lang="ru-RU" b="1" smtClean="0"/>
          </a:br>
          <a:r>
            <a:rPr lang="ru-RU" b="1" smtClean="0"/>
            <a:t>Когда в одном краю весна,</a:t>
          </a:r>
          <a:br>
            <a:rPr lang="ru-RU" b="1" smtClean="0"/>
          </a:br>
          <a:r>
            <a:rPr lang="ru-RU" b="1" smtClean="0"/>
            <a:t>В другом – снега и вьюга.</a:t>
          </a:r>
          <a:endParaRPr lang="ru-RU"/>
        </a:p>
      </dgm:t>
    </dgm:pt>
    <dgm:pt modelId="{DFC7A8B8-7696-43C4-AB81-ADA73714109E}" type="parTrans" cxnId="{EE9A7685-DF20-4521-8616-853289CC0AB5}">
      <dgm:prSet/>
      <dgm:spPr/>
      <dgm:t>
        <a:bodyPr/>
        <a:lstStyle/>
        <a:p>
          <a:endParaRPr lang="ru-RU"/>
        </a:p>
      </dgm:t>
    </dgm:pt>
    <dgm:pt modelId="{53D3576A-4E6A-41E5-B25B-B6BB4DCCA11D}" type="sibTrans" cxnId="{EE9A7685-DF20-4521-8616-853289CC0AB5}">
      <dgm:prSet/>
      <dgm:spPr/>
      <dgm:t>
        <a:bodyPr/>
        <a:lstStyle/>
        <a:p>
          <a:endParaRPr lang="ru-RU"/>
        </a:p>
      </dgm:t>
    </dgm:pt>
    <dgm:pt modelId="{C989241B-1378-4741-9450-D9D21A1E94F2}" type="pres">
      <dgm:prSet presAssocID="{48A9828D-8BF4-4B52-9EC1-C919D2140E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7D0647-3924-4184-9AED-51796F3F7193}" type="pres">
      <dgm:prSet presAssocID="{3CBD83E6-A4C7-4513-97F9-F4FEDEF62C71}" presName="circ1TxSh" presStyleLbl="vennNode1" presStyleIdx="0" presStyleCnt="1" custScaleY="105065"/>
      <dgm:spPr/>
      <dgm:t>
        <a:bodyPr/>
        <a:lstStyle/>
        <a:p>
          <a:endParaRPr lang="ru-RU"/>
        </a:p>
      </dgm:t>
    </dgm:pt>
  </dgm:ptLst>
  <dgm:cxnLst>
    <dgm:cxn modelId="{EE9A7685-DF20-4521-8616-853289CC0AB5}" srcId="{48A9828D-8BF4-4B52-9EC1-C919D2140E02}" destId="{3CBD83E6-A4C7-4513-97F9-F4FEDEF62C71}" srcOrd="0" destOrd="0" parTransId="{DFC7A8B8-7696-43C4-AB81-ADA73714109E}" sibTransId="{53D3576A-4E6A-41E5-B25B-B6BB4DCCA11D}"/>
    <dgm:cxn modelId="{7DB61439-380F-461B-91C1-DEC5A7373113}" type="presOf" srcId="{48A9828D-8BF4-4B52-9EC1-C919D2140E02}" destId="{C989241B-1378-4741-9450-D9D21A1E94F2}" srcOrd="0" destOrd="0" presId="urn:microsoft.com/office/officeart/2005/8/layout/venn1"/>
    <dgm:cxn modelId="{07693E2B-6836-489D-8840-27A2B0C439A2}" type="presOf" srcId="{3CBD83E6-A4C7-4513-97F9-F4FEDEF62C71}" destId="{6E7D0647-3924-4184-9AED-51796F3F7193}" srcOrd="0" destOrd="0" presId="urn:microsoft.com/office/officeart/2005/8/layout/venn1"/>
    <dgm:cxn modelId="{85D4E47B-233C-4351-82BC-F50CCB22B957}" type="presParOf" srcId="{C989241B-1378-4741-9450-D9D21A1E94F2}" destId="{6E7D0647-3924-4184-9AED-51796F3F719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53813-26F5-4E65-A99B-73A5CE1FED5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69051A-AE57-4179-AF1C-5AF5D06B2337}">
      <dgm:prSet/>
      <dgm:spPr/>
      <dgm:t>
        <a:bodyPr/>
        <a:lstStyle/>
        <a:p>
          <a:pPr rtl="0"/>
          <a:r>
            <a:rPr lang="ru-RU" b="1" dirty="0" smtClean="0">
              <a:latin typeface="Bookman Old Style" pitchFamily="18" charset="0"/>
            </a:rPr>
            <a:t>Нарисуем горы</a:t>
          </a:r>
          <a:br>
            <a:rPr lang="ru-RU" b="1" dirty="0" smtClean="0">
              <a:latin typeface="Bookman Old Style" pitchFamily="18" charset="0"/>
            </a:rPr>
          </a:br>
          <a:r>
            <a:rPr lang="ru-RU" b="1" dirty="0" smtClean="0">
              <a:latin typeface="Bookman Old Style" pitchFamily="18" charset="0"/>
            </a:rPr>
            <a:t>Выше, чем заборы!</a:t>
          </a:r>
          <a:br>
            <a:rPr lang="ru-RU" b="1" dirty="0" smtClean="0">
              <a:latin typeface="Bookman Old Style" pitchFamily="18" charset="0"/>
            </a:rPr>
          </a:br>
          <a:r>
            <a:rPr lang="ru-RU" b="1" dirty="0" smtClean="0">
              <a:latin typeface="Bookman Old Style" pitchFamily="18" charset="0"/>
            </a:rPr>
            <a:t>В снежных шапках или без –</a:t>
          </a:r>
          <a:br>
            <a:rPr lang="ru-RU" b="1" dirty="0" smtClean="0">
              <a:latin typeface="Bookman Old Style" pitchFamily="18" charset="0"/>
            </a:rPr>
          </a:br>
          <a:r>
            <a:rPr lang="ru-RU" b="1" dirty="0" smtClean="0">
              <a:latin typeface="Bookman Old Style" pitchFamily="18" charset="0"/>
            </a:rPr>
            <a:t>Аж до самых до небес.</a:t>
          </a:r>
          <a:endParaRPr lang="ru-RU" b="1" dirty="0">
            <a:latin typeface="Bookman Old Style" pitchFamily="18" charset="0"/>
          </a:endParaRPr>
        </a:p>
      </dgm:t>
    </dgm:pt>
    <dgm:pt modelId="{7E04AE3E-0209-4AEC-8B16-1FC589886FFD}" type="parTrans" cxnId="{14F612A1-B7E7-46E1-A66F-CFC6799A733B}">
      <dgm:prSet/>
      <dgm:spPr/>
      <dgm:t>
        <a:bodyPr/>
        <a:lstStyle/>
        <a:p>
          <a:endParaRPr lang="ru-RU"/>
        </a:p>
      </dgm:t>
    </dgm:pt>
    <dgm:pt modelId="{CB977DF8-489A-40AF-A74C-0BE8FF03651C}" type="sibTrans" cxnId="{14F612A1-B7E7-46E1-A66F-CFC6799A733B}">
      <dgm:prSet/>
      <dgm:spPr/>
      <dgm:t>
        <a:bodyPr/>
        <a:lstStyle/>
        <a:p>
          <a:endParaRPr lang="ru-RU"/>
        </a:p>
      </dgm:t>
    </dgm:pt>
    <dgm:pt modelId="{503003A8-B92F-49C2-85D6-CCFE9752A2BE}" type="pres">
      <dgm:prSet presAssocID="{BA253813-26F5-4E65-A99B-73A5CE1FED5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4CCAB5-A33E-4D09-B30D-0AD38D6B4BAE}" type="pres">
      <dgm:prSet presAssocID="{1369051A-AE57-4179-AF1C-5AF5D06B2337}" presName="circ1TxSh" presStyleLbl="vennNode1" presStyleIdx="0" presStyleCnt="1" custScaleX="137336"/>
      <dgm:spPr/>
      <dgm:t>
        <a:bodyPr/>
        <a:lstStyle/>
        <a:p>
          <a:endParaRPr lang="ru-RU"/>
        </a:p>
      </dgm:t>
    </dgm:pt>
  </dgm:ptLst>
  <dgm:cxnLst>
    <dgm:cxn modelId="{6AE21C9D-8C33-4ED7-AE76-F2D525D517BC}" type="presOf" srcId="{BA253813-26F5-4E65-A99B-73A5CE1FED5C}" destId="{503003A8-B92F-49C2-85D6-CCFE9752A2BE}" srcOrd="0" destOrd="0" presId="urn:microsoft.com/office/officeart/2005/8/layout/venn1"/>
    <dgm:cxn modelId="{14F612A1-B7E7-46E1-A66F-CFC6799A733B}" srcId="{BA253813-26F5-4E65-A99B-73A5CE1FED5C}" destId="{1369051A-AE57-4179-AF1C-5AF5D06B2337}" srcOrd="0" destOrd="0" parTransId="{7E04AE3E-0209-4AEC-8B16-1FC589886FFD}" sibTransId="{CB977DF8-489A-40AF-A74C-0BE8FF03651C}"/>
    <dgm:cxn modelId="{6B1870FA-38DA-4303-8D26-9A94300F0E51}" type="presOf" srcId="{1369051A-AE57-4179-AF1C-5AF5D06B2337}" destId="{5E4CCAB5-A33E-4D09-B30D-0AD38D6B4BAE}" srcOrd="0" destOrd="0" presId="urn:microsoft.com/office/officeart/2005/8/layout/venn1"/>
    <dgm:cxn modelId="{9032D9BC-AEEC-4DE2-9AF7-4F47C65292EB}" type="presParOf" srcId="{503003A8-B92F-49C2-85D6-CCFE9752A2BE}" destId="{5E4CCAB5-A33E-4D09-B30D-0AD38D6B4BA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D0647-3924-4184-9AED-51796F3F7193}">
      <dsp:nvSpPr>
        <dsp:cNvPr id="0" name=""/>
        <dsp:cNvSpPr/>
      </dsp:nvSpPr>
      <dsp:spPr>
        <a:xfrm>
          <a:off x="0" y="8"/>
          <a:ext cx="3563888" cy="374439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Как велика моя земля,</a:t>
          </a:r>
          <a:br>
            <a:rPr lang="ru-RU" sz="1600" b="1" kern="1200" smtClean="0"/>
          </a:br>
          <a:r>
            <a:rPr lang="ru-RU" sz="1600" b="1" kern="1200" smtClean="0"/>
            <a:t>Как широки просторы!</a:t>
          </a:r>
          <a:br>
            <a:rPr lang="ru-RU" sz="1600" b="1" kern="1200" smtClean="0"/>
          </a:br>
          <a:r>
            <a:rPr lang="ru-RU" sz="1600" b="1" kern="1200" smtClean="0"/>
            <a:t>Озера, реки и поля,</a:t>
          </a:r>
          <a:br>
            <a:rPr lang="ru-RU" sz="1600" b="1" kern="1200" smtClean="0"/>
          </a:br>
          <a:r>
            <a:rPr lang="ru-RU" sz="1600" b="1" kern="1200" smtClean="0"/>
            <a:t>Леса, и степь, и горы.</a:t>
          </a:r>
          <a:br>
            <a:rPr lang="ru-RU" sz="1600" b="1" kern="1200" smtClean="0"/>
          </a:br>
          <a:r>
            <a:rPr lang="ru-RU" sz="1600" b="1" kern="1200" smtClean="0"/>
            <a:t/>
          </a:r>
          <a:br>
            <a:rPr lang="ru-RU" sz="1600" b="1" kern="1200" smtClean="0"/>
          </a:br>
          <a:r>
            <a:rPr lang="ru-RU" sz="1600" b="1" kern="1200" smtClean="0"/>
            <a:t>Раскинулась моя страна</a:t>
          </a:r>
          <a:br>
            <a:rPr lang="ru-RU" sz="1600" b="1" kern="1200" smtClean="0"/>
          </a:br>
          <a:r>
            <a:rPr lang="ru-RU" sz="1600" b="1" kern="1200" smtClean="0"/>
            <a:t>От севера до юга:</a:t>
          </a:r>
          <a:br>
            <a:rPr lang="ru-RU" sz="1600" b="1" kern="1200" smtClean="0"/>
          </a:br>
          <a:r>
            <a:rPr lang="ru-RU" sz="1600" b="1" kern="1200" smtClean="0"/>
            <a:t>Когда в одном краю весна,</a:t>
          </a:r>
          <a:br>
            <a:rPr lang="ru-RU" sz="1600" b="1" kern="1200" smtClean="0"/>
          </a:br>
          <a:r>
            <a:rPr lang="ru-RU" sz="1600" b="1" kern="1200" smtClean="0"/>
            <a:t>В другом – снега и вьюга.</a:t>
          </a:r>
          <a:endParaRPr lang="ru-RU" sz="1600" kern="1200"/>
        </a:p>
      </dsp:txBody>
      <dsp:txXfrm>
        <a:off x="521919" y="548362"/>
        <a:ext cx="2520050" cy="2647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CCAB5-A33E-4D09-B30D-0AD38D6B4BAE}">
      <dsp:nvSpPr>
        <dsp:cNvPr id="0" name=""/>
        <dsp:cNvSpPr/>
      </dsp:nvSpPr>
      <dsp:spPr>
        <a:xfrm>
          <a:off x="228960" y="0"/>
          <a:ext cx="3286494" cy="23930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itchFamily="18" charset="0"/>
            </a:rPr>
            <a:t>Нарисуем горы</a:t>
          </a:r>
          <a:br>
            <a:rPr lang="ru-RU" sz="1800" b="1" kern="1200" dirty="0" smtClean="0">
              <a:latin typeface="Bookman Old Style" pitchFamily="18" charset="0"/>
            </a:rPr>
          </a:br>
          <a:r>
            <a:rPr lang="ru-RU" sz="1800" b="1" kern="1200" dirty="0" smtClean="0">
              <a:latin typeface="Bookman Old Style" pitchFamily="18" charset="0"/>
            </a:rPr>
            <a:t>Выше, чем заборы!</a:t>
          </a:r>
          <a:br>
            <a:rPr lang="ru-RU" sz="1800" b="1" kern="1200" dirty="0" smtClean="0">
              <a:latin typeface="Bookman Old Style" pitchFamily="18" charset="0"/>
            </a:rPr>
          </a:br>
          <a:r>
            <a:rPr lang="ru-RU" sz="1800" b="1" kern="1200" dirty="0" smtClean="0">
              <a:latin typeface="Bookman Old Style" pitchFamily="18" charset="0"/>
            </a:rPr>
            <a:t>В снежных шапках или без –</a:t>
          </a:r>
          <a:br>
            <a:rPr lang="ru-RU" sz="1800" b="1" kern="1200" dirty="0" smtClean="0">
              <a:latin typeface="Bookman Old Style" pitchFamily="18" charset="0"/>
            </a:rPr>
          </a:br>
          <a:r>
            <a:rPr lang="ru-RU" sz="1800" b="1" kern="1200" dirty="0" smtClean="0">
              <a:latin typeface="Bookman Old Style" pitchFamily="18" charset="0"/>
            </a:rPr>
            <a:t>Аж до самых до небес.</a:t>
          </a:r>
          <a:endParaRPr lang="ru-RU" sz="1800" b="1" kern="1200" dirty="0">
            <a:latin typeface="Bookman Old Style" pitchFamily="18" charset="0"/>
          </a:endParaRPr>
        </a:p>
      </dsp:txBody>
      <dsp:txXfrm>
        <a:off x="710256" y="350451"/>
        <a:ext cx="2323902" cy="1692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C8018-A3DE-4300-A21C-3ADAF87C7B70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B495A-B8CD-4950-9FED-9246D47F0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1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495A-B8CD-4950-9FED-9246D47F0A2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5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6EE762A-BD0F-4C04-BA87-A75377DB6CA2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844C874-EB54-4505-A14B-4CE427662F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ommurestobar.com/imagelib/5754135f7a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2" y="0"/>
            <a:ext cx="91883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Познавательно-исследовательский проект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Наш дом – Средний Урал.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312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-141312"/>
            <a:ext cx="6965245" cy="12660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Играли «Как образовались Уральские горы».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236032">
            <a:off x="5148064" y="2082308"/>
            <a:ext cx="3528392" cy="27582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Стоит гора-старушка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,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До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небес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макушка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Её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ветер обдувает, 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Её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дождик поливает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,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Стоит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гора, страдает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.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И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камешки теряет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.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И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каждый день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,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И каждую ночь</a:t>
            </a:r>
            <a:b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Катятся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, катятся 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Камешки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прочь.</a:t>
            </a:r>
            <a:b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Раскатились камешки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,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И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с той самой поры</a:t>
            </a:r>
            <a:b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Ничего не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осталось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От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нашей горы!</a:t>
            </a:r>
          </a:p>
        </p:txBody>
      </p:sp>
      <p:pic>
        <p:nvPicPr>
          <p:cNvPr id="17410" name="Picture 2" descr="C:\Users\User\Desktop\фото про урал\16160127\_DSC63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6321" y="4703302"/>
            <a:ext cx="2986596" cy="1984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8004"/>
            <a:ext cx="2959268" cy="1966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 descr="C:\Users\User\Desktop\фото про урал\16160127\_DSC6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5170" y="1050131"/>
            <a:ext cx="3100392" cy="2060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982"/>
            <a:ext cx="975556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8208912" cy="12241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Рисуем, лепим, мастерим, удивить мы всех хотим.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Users\User\Desktop\фото про урал\16060119\_DSC638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41831" y="1124744"/>
            <a:ext cx="3926759" cy="2609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3" y="3826129"/>
            <a:ext cx="3915057" cy="2601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66973237"/>
              </p:ext>
            </p:extLst>
          </p:nvPr>
        </p:nvGraphicFramePr>
        <p:xfrm>
          <a:off x="5580112" y="1340768"/>
          <a:ext cx="3744416" cy="2393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434" name="Picture 2" descr="C:\Users\User\Desktop\фото про урал\16060119\_DSC6377.JP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5436096" y="3750347"/>
            <a:ext cx="3799248" cy="252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312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764704"/>
            <a:ext cx="8318727" cy="120248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В группе мы поиграли: </a:t>
            </a:r>
            <a:b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на облачке полетали, слова по цифрам мы собрали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C:\Users\User\Desktop\фото про урал\16660203\_DSC66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015944" cy="2668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 descr="C:\Users\User\Desktop\фото про урал\16660203\_DSC6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76872"/>
            <a:ext cx="4286280" cy="2848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Макет самоцветов мы создали, ящерки  их охраняют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User\Desktop\фото про урал\16260128\_DSC64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8064" y="1700808"/>
            <a:ext cx="3683777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User\Desktop\фото про урал\16260128\_DSC641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221088"/>
            <a:ext cx="3816424" cy="2535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User\Desktop\фото про урал\1453910480300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1700808"/>
            <a:ext cx="336037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965245" cy="120248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Камней коллекцию собрали, рассматривать нам их дали.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User\Desktop\фото про урал\16360129\_DSC64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3140968"/>
            <a:ext cx="2395798" cy="360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User\Desktop\фото про урал\16360129\_DSC642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307704" y="2276872"/>
            <a:ext cx="3467083" cy="230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3472009" cy="2305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 rot="368393">
            <a:off x="3207372" y="4795229"/>
            <a:ext cx="4485096" cy="15323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У каждого камня история есть.</a:t>
            </a:r>
            <a:b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В стране самоцветов историй не счесть.</a:t>
            </a:r>
            <a:b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Здесь сказки расскажут </a:t>
            </a:r>
            <a:r>
              <a:rPr lang="ru-RU" sz="1400" b="1" dirty="0" smtClean="0">
                <a:solidFill>
                  <a:srgbClr val="006C31"/>
                </a:solidFill>
                <a:latin typeface="Bookman Old Style" pitchFamily="18" charset="0"/>
              </a:rPr>
              <a:t>Малахит</a:t>
            </a:r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 и Топаз,</a:t>
            </a:r>
            <a:b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</a:br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Легенды поведает мудрый Алмаз,</a:t>
            </a:r>
            <a:b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rgbClr val="006C31"/>
                </a:solidFill>
                <a:latin typeface="Bookman Old Style" pitchFamily="18" charset="0"/>
              </a:rPr>
              <a:t>Их </a:t>
            </a:r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тайны нас манят, зовут и ведут.</a:t>
            </a:r>
          </a:p>
          <a:p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Мечтать приглашает </a:t>
            </a:r>
            <a:r>
              <a:rPr lang="ru-RU" sz="1400" b="1" dirty="0" smtClean="0">
                <a:solidFill>
                  <a:srgbClr val="006C31"/>
                </a:solidFill>
                <a:latin typeface="Bookman Old Style" pitchFamily="18" charset="0"/>
              </a:rPr>
              <a:t>Берилл-Изумруд</a:t>
            </a:r>
            <a:endParaRPr lang="ru-RU" sz="1400" b="1" dirty="0">
              <a:solidFill>
                <a:srgbClr val="006C3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8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559" y="44624"/>
            <a:ext cx="6965245" cy="141850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Камни и мел теперь не загадка , 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нам все показали , мы все посмотрели.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3258829" cy="2165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 r="11592"/>
          <a:stretch/>
        </p:blipFill>
        <p:spPr bwMode="auto">
          <a:xfrm rot="5400000">
            <a:off x="-20517" y="3773741"/>
            <a:ext cx="3257309" cy="2396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92" b="9639"/>
          <a:stretch/>
        </p:blipFill>
        <p:spPr bwMode="auto">
          <a:xfrm>
            <a:off x="2730958" y="4077072"/>
            <a:ext cx="3648447" cy="2139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 rot="21218459">
            <a:off x="251520" y="1628800"/>
            <a:ext cx="3086571" cy="1362075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С виду неприглядный я, на земле лежу пластами,</a:t>
            </a:r>
          </a:p>
          <a:p>
            <a:pPr algn="ctr"/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Молотком отбей меня</a:t>
            </a:r>
          </a:p>
          <a:p>
            <a:pPr algn="ctr"/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Потому что я очень, нужный </a:t>
            </a:r>
            <a:r>
              <a:rPr lang="ru-RU" sz="1400" b="1" dirty="0" smtClean="0">
                <a:solidFill>
                  <a:srgbClr val="006C31"/>
                </a:solidFill>
                <a:latin typeface="Bookman Old Style" pitchFamily="18" charset="0"/>
              </a:rPr>
              <a:t>(камень)</a:t>
            </a:r>
            <a:r>
              <a:rPr lang="ru-RU" sz="1600" b="1" dirty="0" smtClean="0">
                <a:solidFill>
                  <a:srgbClr val="006C31"/>
                </a:solidFill>
                <a:latin typeface="Bookman Old Style" pitchFamily="18" charset="0"/>
              </a:rPr>
              <a:t>.</a:t>
            </a:r>
            <a:endParaRPr lang="ru-RU" sz="1600" b="1" spc="50" dirty="0">
              <a:ln w="11430"/>
              <a:solidFill>
                <a:srgbClr val="006C3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 rot="335516">
            <a:off x="6588224" y="3343300"/>
            <a:ext cx="2232248" cy="3318986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Белый маленький комочек. Он лежит в моей руке.</a:t>
            </a:r>
          </a:p>
          <a:p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Им рисуют на асфальте, пишут буквы на доске,</a:t>
            </a:r>
          </a:p>
          <a:p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Белят потолки и печки. Растворяется легко:</a:t>
            </a:r>
          </a:p>
          <a:p>
            <a:r>
              <a:rPr lang="ru-RU" sz="1400" b="1" dirty="0">
                <a:solidFill>
                  <a:srgbClr val="006C31"/>
                </a:solidFill>
                <a:latin typeface="Bookman Old Style" pitchFamily="18" charset="0"/>
              </a:rPr>
              <a:t>Опусти комочек в речку — утечет как молоко (Мел) »</a:t>
            </a:r>
          </a:p>
        </p:txBody>
      </p:sp>
    </p:spTree>
    <p:extLst>
      <p:ext uri="{BB962C8B-B14F-4D97-AF65-F5344CB8AC3E}">
        <p14:creationId xmlns:p14="http://schemas.microsoft.com/office/powerpoint/2010/main" val="386588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920880" cy="120248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В страну вековых тайн, загадок, легенд -  ведут нас преданья уральских людей.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573377" cy="2374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16" y="1726317"/>
            <a:ext cx="1721768" cy="284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0446"/>
            <a:ext cx="3085391" cy="1732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995" y="1844916"/>
            <a:ext cx="1840461" cy="272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 rot="274936">
            <a:off x="4494061" y="4837074"/>
            <a:ext cx="4320480" cy="1328023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 жителей Урала есть Сказанье</a:t>
            </a:r>
          </a:p>
          <a:p>
            <a:r>
              <a:rPr lang="ru-RU" dirty="0"/>
              <a:t>О том, что у </a:t>
            </a:r>
            <a:r>
              <a:rPr lang="ru-RU" dirty="0" smtClean="0"/>
              <a:t>седых и </a:t>
            </a:r>
            <a:r>
              <a:rPr lang="ru-RU" dirty="0"/>
              <a:t>старых гор</a:t>
            </a:r>
          </a:p>
          <a:p>
            <a:r>
              <a:rPr lang="ru-RU" dirty="0" smtClean="0"/>
              <a:t>Хозяйка </a:t>
            </a:r>
            <a:r>
              <a:rPr lang="ru-RU" dirty="0"/>
              <a:t>есть – чудесное </a:t>
            </a:r>
            <a:r>
              <a:rPr lang="ru-RU" dirty="0" err="1"/>
              <a:t>созданье</a:t>
            </a:r>
            <a:endParaRPr lang="ru-RU" dirty="0"/>
          </a:p>
          <a:p>
            <a:r>
              <a:rPr lang="ru-RU" dirty="0"/>
              <a:t>То девушка, то ящерок ковер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0952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" y="-315416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684" y="116632"/>
            <a:ext cx="7920879" cy="120248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 на выставке мы были, на Азов – гору  ходили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5" y="908720"/>
            <a:ext cx="2181935" cy="328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39612"/>
            <a:ext cx="3436317" cy="2282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1945085" cy="3245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.drom.ru/4/reviews/photos/mitsubishi/pajero/70992_84024_add_18.jpg?u=15689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2709182" cy="2031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 rot="21127268">
            <a:off x="539552" y="4383743"/>
            <a:ext cx="4518248" cy="1634490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Comic Sans MS" pitchFamily="66" charset="0"/>
              </a:rPr>
              <a:t>...Если вам удастся побывать</a:t>
            </a:r>
            <a:br>
              <a:rPr lang="ru-RU" b="1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На Азове, можно отыскать</a:t>
            </a:r>
            <a:br>
              <a:rPr lang="ru-RU" b="1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На одной из скал портрет </a:t>
            </a:r>
            <a:r>
              <a:rPr lang="ru-RU" b="1" dirty="0" smtClean="0">
                <a:latin typeface="Comic Sans MS" pitchFamily="66" charset="0"/>
              </a:rPr>
              <a:t>Хозяйки.</a:t>
            </a:r>
            <a:r>
              <a:rPr lang="ru-RU" b="1" dirty="0">
                <a:latin typeface="Comic Sans MS" pitchFamily="66" charset="0"/>
              </a:rPr>
              <a:t/>
            </a:r>
            <a:br>
              <a:rPr lang="ru-RU" b="1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Это правда, а отнюдь не байки!..</a:t>
            </a:r>
            <a:br>
              <a:rPr lang="ru-RU" b="1" dirty="0">
                <a:latin typeface="Comic Sans MS" pitchFamily="66" charset="0"/>
              </a:rPr>
            </a:br>
            <a:endParaRPr lang="ru-RU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7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" y="-315416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138" y="188640"/>
            <a:ext cx="8496943" cy="120248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990099"/>
                </a:solidFill>
                <a:latin typeface="Monotype Corsiva" pitchFamily="66" charset="0"/>
              </a:rPr>
              <a:t>Мы с родителями по родному Уралу гуляли, </a:t>
            </a:r>
            <a:br>
              <a:rPr lang="ru-RU" sz="3600" b="1" dirty="0" smtClean="0">
                <a:solidFill>
                  <a:srgbClr val="990099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990099"/>
                </a:solidFill>
                <a:latin typeface="Monotype Corsiva" pitchFamily="66" charset="0"/>
              </a:rPr>
              <a:t>а потом фотовыставку  создали.</a:t>
            </a:r>
            <a:endParaRPr lang="ru-RU" sz="3600" b="1" dirty="0">
              <a:solidFill>
                <a:srgbClr val="990099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73" y="1419341"/>
            <a:ext cx="6048673" cy="4019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 rot="641313">
            <a:off x="323528" y="4838492"/>
            <a:ext cx="4176464" cy="13280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latin typeface="+mj-lt"/>
              </a:rPr>
              <a:t>Идёшь ли по тихой аллее,</a:t>
            </a:r>
            <a:r>
              <a:rPr lang="ru-RU" b="1" i="1" dirty="0">
                <a:latin typeface="+mj-lt"/>
              </a:rPr>
              <a:t/>
            </a:r>
            <a:br>
              <a:rPr lang="ru-RU" b="1" i="1" dirty="0">
                <a:latin typeface="+mj-lt"/>
              </a:rPr>
            </a:br>
            <a:r>
              <a:rPr lang="ru-RU" b="1" i="1" dirty="0">
                <a:latin typeface="+mj-lt"/>
              </a:rPr>
              <a:t>По шумному лесу ль бредёшь,</a:t>
            </a:r>
            <a:r>
              <a:rPr lang="ru-RU" b="1" i="1" dirty="0">
                <a:latin typeface="+mj-lt"/>
              </a:rPr>
              <a:t/>
            </a:r>
            <a:br>
              <a:rPr lang="ru-RU" b="1" i="1" dirty="0">
                <a:latin typeface="+mj-lt"/>
              </a:rPr>
            </a:br>
            <a:r>
              <a:rPr lang="ru-RU" b="1" i="1" dirty="0">
                <a:latin typeface="+mj-lt"/>
              </a:rPr>
              <a:t>Что может быть сердцу милее?</a:t>
            </a:r>
            <a:r>
              <a:rPr lang="ru-RU" b="1" i="1" dirty="0">
                <a:latin typeface="+mj-lt"/>
              </a:rPr>
              <a:t/>
            </a:r>
            <a:br>
              <a:rPr lang="ru-RU" b="1" i="1" dirty="0">
                <a:latin typeface="+mj-lt"/>
              </a:rPr>
            </a:br>
            <a:r>
              <a:rPr lang="ru-RU" b="1" i="1" dirty="0">
                <a:latin typeface="+mj-lt"/>
              </a:rPr>
              <a:t>Что лучше ты в мире найдёшь?</a:t>
            </a:r>
            <a:endParaRPr lang="ru-RU" b="1" i="1" dirty="0">
              <a:latin typeface="+mj-lt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 rot="21018450">
            <a:off x="5292080" y="4890503"/>
            <a:ext cx="3600000" cy="122400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b="1" i="1" dirty="0">
                <a:latin typeface="+mj-lt"/>
              </a:rPr>
              <a:t>Тайга и горы, озера, поля…</a:t>
            </a:r>
            <a:endParaRPr lang="ru-RU" dirty="0">
              <a:latin typeface="+mj-lt"/>
            </a:endParaRPr>
          </a:p>
          <a:p>
            <a:pPr fontAlgn="base"/>
            <a:r>
              <a:rPr lang="ru-RU" b="1" i="1" dirty="0">
                <a:latin typeface="+mj-lt"/>
              </a:rPr>
              <a:t>Вот мой Урал!</a:t>
            </a:r>
            <a:endParaRPr lang="ru-RU" dirty="0">
              <a:latin typeface="+mj-lt"/>
            </a:endParaRPr>
          </a:p>
          <a:p>
            <a:pPr fontAlgn="base"/>
            <a:r>
              <a:rPr lang="ru-RU" b="1" i="1" dirty="0">
                <a:latin typeface="+mj-lt"/>
              </a:rPr>
              <a:t>Я люблю тебя!!!</a:t>
            </a:r>
            <a:endParaRPr lang="ru-RU" dirty="0">
              <a:latin typeface="+mj-lt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322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908720"/>
            <a:ext cx="6102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III этап – Итоговый.</a:t>
            </a:r>
          </a:p>
          <a:p>
            <a:pPr fontAlgn="base"/>
            <a:r>
              <a:rPr lang="ru-RU" sz="2400" dirty="0"/>
              <a:t>Цель: Оценка результатов деятельности, подведение итогов</a:t>
            </a:r>
          </a:p>
          <a:p>
            <a:pPr fontAlgn="base"/>
            <a:r>
              <a:rPr lang="ru-RU" sz="2400" dirty="0"/>
              <a:t>1.Презентация результатов проведённой работы (фотовыставка, мультимедийная презентация)</a:t>
            </a:r>
          </a:p>
          <a:p>
            <a:pPr fontAlgn="base"/>
            <a:r>
              <a:rPr lang="ru-RU" sz="2400" dirty="0"/>
              <a:t>2. Проведение итоговых занятий по разделам проекта "Наш дом - Средний Урал".</a:t>
            </a:r>
          </a:p>
          <a:p>
            <a:pPr fontAlgn="base"/>
            <a:r>
              <a:rPr lang="ru-RU" sz="2400" dirty="0"/>
              <a:t>3. Презентация по проекту</a:t>
            </a:r>
            <a:r>
              <a:rPr lang="ru-RU" sz="2400" b="1" dirty="0"/>
              <a:t> "</a:t>
            </a:r>
            <a:r>
              <a:rPr lang="ru-RU" sz="2400" dirty="0"/>
              <a:t>Наш дом - Средний Урал".</a:t>
            </a:r>
          </a:p>
          <a:p>
            <a:pPr fontAlgn="base"/>
            <a:r>
              <a:rPr lang="ru-RU" sz="2400" dirty="0"/>
              <a:t> </a:t>
            </a:r>
          </a:p>
          <a:p>
            <a:pPr fontAlgn="base"/>
            <a:r>
              <a:rPr lang="ru-RU" sz="2400" b="1" dirty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534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v02.twirpx.net/0784/0784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" y="45332"/>
            <a:ext cx="9131562" cy="68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52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" y="-315416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325949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29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196752"/>
            <a:ext cx="655272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/>
              <a:t> </a:t>
            </a:r>
            <a:endParaRPr lang="ru-RU" dirty="0"/>
          </a:p>
          <a:p>
            <a:pPr algn="ctr" fontAlgn="base"/>
            <a:r>
              <a:rPr lang="ru-RU" sz="4000" b="1" dirty="0">
                <a:solidFill>
                  <a:srgbClr val="990099"/>
                </a:solidFill>
                <a:latin typeface="Monotype Corsiva" pitchFamily="66" charset="0"/>
              </a:rPr>
              <a:t>Цель проекта:</a:t>
            </a:r>
            <a:endParaRPr lang="ru-RU" sz="4000" dirty="0">
              <a:solidFill>
                <a:srgbClr val="990099"/>
              </a:solidFill>
              <a:latin typeface="Monotype Corsiva" pitchFamily="66" charset="0"/>
            </a:endParaRPr>
          </a:p>
          <a:p>
            <a:pPr marL="342900" indent="-342900" fontAlgn="base">
              <a:buFont typeface="Wingdings" pitchFamily="2" charset="2"/>
              <a:buChar char="Ø"/>
            </a:pPr>
            <a:r>
              <a:rPr lang="ru-RU" sz="2400" dirty="0"/>
              <a:t>Воспитание чувства любви к Родине, родному краю.</a:t>
            </a:r>
          </a:p>
          <a:p>
            <a:pPr marL="342900" indent="-342900" fontAlgn="base">
              <a:buFont typeface="Wingdings" pitchFamily="2" charset="2"/>
              <a:buChar char="Ø"/>
            </a:pPr>
            <a:r>
              <a:rPr lang="ru-RU" sz="2400" dirty="0"/>
              <a:t>Воспитание  детей в духе миролюбия, уважения, бережного отношения ко всему живому на земле.</a:t>
            </a:r>
          </a:p>
          <a:p>
            <a:pPr marL="342900" indent="-342900" fontAlgn="base">
              <a:buFont typeface="Wingdings" pitchFamily="2" charset="2"/>
              <a:buChar char="Ø"/>
            </a:pPr>
            <a:r>
              <a:rPr lang="ru-RU" sz="2400" dirty="0"/>
              <a:t>Приобщение дошкольников к природе Урала.</a:t>
            </a:r>
          </a:p>
          <a:p>
            <a:pPr marL="342900" indent="-342900" fontAlgn="base">
              <a:buFont typeface="Wingdings" pitchFamily="2" charset="2"/>
              <a:buChar char="Ø"/>
            </a:pPr>
            <a:r>
              <a:rPr lang="ru-RU" sz="2400" dirty="0"/>
              <a:t>Воспитывать интерес к явлениям неживой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373128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5292" y="620688"/>
            <a:ext cx="76328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990099"/>
                </a:solidFill>
                <a:latin typeface="Monotype Corsiva" pitchFamily="66" charset="0"/>
              </a:rPr>
              <a:t>Задачи проекта:</a:t>
            </a:r>
            <a:endParaRPr lang="ru-RU" sz="2400" dirty="0">
              <a:solidFill>
                <a:srgbClr val="990099"/>
              </a:solidFill>
              <a:latin typeface="Monotype Corsiva" pitchFamily="66" charset="0"/>
            </a:endParaRPr>
          </a:p>
          <a:p>
            <a:pPr fontAlgn="base"/>
            <a:r>
              <a:rPr lang="ru-RU" sz="1600" i="1" dirty="0"/>
              <a:t>I. </a:t>
            </a:r>
            <a:r>
              <a:rPr lang="ru-RU" sz="1600" b="1" i="1" dirty="0"/>
              <a:t>Образовательные задачи:</a:t>
            </a:r>
            <a:endParaRPr lang="ru-RU" sz="1600" b="1" dirty="0"/>
          </a:p>
          <a:p>
            <a:pPr fontAlgn="base"/>
            <a:r>
              <a:rPr lang="ru-RU" sz="1400" b="1" dirty="0"/>
              <a:t>1. Формировать у детей представления о родном крае: история, символика, достопримечательности.</a:t>
            </a:r>
          </a:p>
          <a:p>
            <a:pPr fontAlgn="base"/>
            <a:r>
              <a:rPr lang="ru-RU" sz="1400" b="1" dirty="0"/>
              <a:t>2. Учить детей работать с картой Свердловской  области, определять по условным знакам реки, леса, находить Екатеринбург. Определять месторасположение Урала.</a:t>
            </a:r>
          </a:p>
          <a:p>
            <a:pPr fontAlgn="base"/>
            <a:r>
              <a:rPr lang="ru-RU" sz="1400" b="1" dirty="0" smtClean="0"/>
              <a:t>3</a:t>
            </a:r>
            <a:r>
              <a:rPr lang="ru-RU" sz="1400" b="1" dirty="0"/>
              <a:t>. Познакомить детей с горами Урала и достопримечательностями окрестностей Екатеринбурга .</a:t>
            </a:r>
          </a:p>
          <a:p>
            <a:pPr fontAlgn="base"/>
            <a:r>
              <a:rPr lang="ru-RU" sz="1400" b="1" dirty="0"/>
              <a:t>4. Развивать интерес к родному краю,  к его природным богатствам.</a:t>
            </a:r>
          </a:p>
          <a:p>
            <a:pPr fontAlgn="base"/>
            <a:r>
              <a:rPr lang="ru-RU" sz="1400" b="1" dirty="0"/>
              <a:t>5. Расширить знания детей о флоре и фауне родного края</a:t>
            </a:r>
          </a:p>
          <a:p>
            <a:pPr lvl="0"/>
            <a:r>
              <a:rPr lang="ru-RU" sz="1400" b="1" dirty="0" smtClean="0"/>
              <a:t>6.Познакомить </a:t>
            </a:r>
            <a:r>
              <a:rPr lang="ru-RU" sz="1400" b="1" dirty="0"/>
              <a:t>с культурой и традициями Урала</a:t>
            </a:r>
            <a:r>
              <a:rPr lang="ru-RU" sz="1400" b="1" dirty="0" smtClean="0"/>
              <a:t>.</a:t>
            </a:r>
          </a:p>
          <a:p>
            <a:pPr lvl="0"/>
            <a:r>
              <a:rPr lang="ru-RU" sz="1400" b="1" dirty="0" smtClean="0"/>
              <a:t>7. Формировать чувство </a:t>
            </a:r>
            <a:r>
              <a:rPr lang="ru-RU" sz="1400" b="1" dirty="0"/>
              <a:t> любви к родному краю, своей малой Родине, через приобщение к культурным народным традициям и знакомство с природными богатствами Урала.</a:t>
            </a:r>
          </a:p>
          <a:p>
            <a:pPr fontAlgn="base"/>
            <a:r>
              <a:rPr lang="ru-RU" sz="1400" b="1" dirty="0"/>
              <a:t> </a:t>
            </a:r>
            <a:r>
              <a:rPr lang="ru-RU" sz="1600" b="1" i="1" dirty="0" smtClean="0"/>
              <a:t>II</a:t>
            </a:r>
            <a:r>
              <a:rPr lang="ru-RU" sz="1600" b="1" i="1" dirty="0"/>
              <a:t>. Воспитательные задачи:</a:t>
            </a:r>
            <a:endParaRPr lang="ru-RU" sz="1600" b="1" dirty="0"/>
          </a:p>
          <a:p>
            <a:pPr fontAlgn="base"/>
            <a:r>
              <a:rPr lang="ru-RU" sz="1400" b="1" dirty="0"/>
              <a:t>1. Формировать у детей бережное, ответственное, эмоционально-доброжелательное отношение к миру природы, к живым существам.</a:t>
            </a:r>
          </a:p>
          <a:p>
            <a:pPr fontAlgn="base"/>
            <a:r>
              <a:rPr lang="ru-RU" sz="1400" b="1" dirty="0"/>
              <a:t>2. Пробудить в детях чувство любви к своему, краю, уважение к его традициям и обычаям.</a:t>
            </a:r>
          </a:p>
          <a:p>
            <a:pPr fontAlgn="base"/>
            <a:r>
              <a:rPr lang="ru-RU" sz="1600" b="1" i="1" dirty="0"/>
              <a:t>III. Оздоровительные задачи:</a:t>
            </a:r>
            <a:endParaRPr lang="ru-RU" sz="1600" b="1" dirty="0"/>
          </a:p>
          <a:p>
            <a:pPr fontAlgn="base"/>
            <a:r>
              <a:rPr lang="ru-RU" sz="1400" b="1" dirty="0"/>
              <a:t>1. Охранять и укреплять здоровье детей.</a:t>
            </a:r>
          </a:p>
          <a:p>
            <a:pPr fontAlgn="base"/>
            <a:r>
              <a:rPr lang="ru-RU" sz="1400" b="1" dirty="0"/>
              <a:t>2. Учить детей правильно взаимодействовать с природой.</a:t>
            </a:r>
          </a:p>
          <a:p>
            <a:pPr fontAlgn="base"/>
            <a:r>
              <a:rPr lang="ru-RU" sz="1400" b="1" dirty="0"/>
              <a:t>3. Формировать умение рационально использовать природные ресурсы для гармоничного развития личности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04076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37853"/>
            <a:ext cx="3888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sz="2000" b="1" dirty="0">
                <a:latin typeface="+mj-lt"/>
              </a:rPr>
              <a:t>I этап – подготовительный .</a:t>
            </a:r>
          </a:p>
          <a:p>
            <a:pPr fontAlgn="base"/>
            <a:r>
              <a:rPr lang="ru-RU" sz="2000" b="1" dirty="0">
                <a:latin typeface="+mj-lt"/>
              </a:rPr>
              <a:t> </a:t>
            </a:r>
          </a:p>
          <a:p>
            <a:pPr fontAlgn="base"/>
            <a:r>
              <a:rPr lang="ru-RU" sz="2000" b="1" dirty="0">
                <a:latin typeface="+mj-lt"/>
              </a:rPr>
              <a:t>Цель</a:t>
            </a:r>
            <a:r>
              <a:rPr lang="ru-RU" sz="2000" b="1" dirty="0" smtClean="0">
                <a:latin typeface="+mj-lt"/>
              </a:rPr>
              <a:t>:</a:t>
            </a:r>
          </a:p>
          <a:p>
            <a:pPr fontAlgn="base"/>
            <a:r>
              <a:rPr lang="ru-RU" sz="2000" b="1" dirty="0">
                <a:latin typeface="+mj-lt"/>
              </a:rPr>
              <a:t> Создание условий для реализации проекта "Наш дом - Средний Урал".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Подбор материала педагогом для реализации проекта.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Беседа с родителями о целях и задачах проекта, привлечение их к сотрудничеству.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Подбор литературы: познавательной, публицистической, художественной для взрослых и детей.</a:t>
            </a:r>
          </a:p>
          <a:p>
            <a:pPr fontAlgn="base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7825"/>
            <a:ext cx="3240360" cy="2153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Наталья\Desktop\мобильные фото\20161102_125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47" y="637853"/>
            <a:ext cx="3427406" cy="1927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мобильные фото\20161102_151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29" y="2534911"/>
            <a:ext cx="3105100" cy="1746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4" y="40474"/>
            <a:ext cx="9169964" cy="68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8180" y="448415"/>
            <a:ext cx="80648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+mj-lt"/>
              </a:rPr>
              <a:t>II этап – внедренческий .</a:t>
            </a:r>
          </a:p>
          <a:p>
            <a:pPr fontAlgn="base"/>
            <a:r>
              <a:rPr lang="ru-RU" sz="2000" b="1" dirty="0">
                <a:latin typeface="+mj-lt"/>
              </a:rPr>
              <a:t> Цель: эффективная организация совместной деятельности воспитателей, детей, родителей по реализации проекта.</a:t>
            </a:r>
          </a:p>
          <a:p>
            <a:pPr fontAlgn="base"/>
            <a:r>
              <a:rPr lang="ru-RU" sz="2000" b="1" dirty="0">
                <a:latin typeface="+mj-lt"/>
              </a:rPr>
              <a:t> 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/>
              <a:t>1. Рассматривание фотоальбомов (фотографии с видами Урала, природа Урала, уникальные природные памятники, флора Урала, фауна Урала).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/>
              <a:t>2</a:t>
            </a:r>
            <a:r>
              <a:rPr lang="ru-RU" sz="1600" dirty="0" smtClean="0"/>
              <a:t>. </a:t>
            </a:r>
            <a:r>
              <a:rPr lang="ru-RU" sz="1600" dirty="0"/>
              <a:t>Беседы с детьми и виртуальные экскурсии 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 smtClean="0"/>
              <a:t>3. Знакомство </a:t>
            </a:r>
            <a:r>
              <a:rPr lang="ru-RU" sz="1600" dirty="0"/>
              <a:t>с местными легендами</a:t>
            </a:r>
            <a:endParaRPr lang="ru-RU" sz="1600" dirty="0" smtClean="0"/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 smtClean="0"/>
              <a:t>4</a:t>
            </a:r>
            <a:r>
              <a:rPr lang="ru-RU" sz="1600" dirty="0"/>
              <a:t>. Дидактические игры: </a:t>
            </a:r>
            <a:r>
              <a:rPr lang="ru-RU" sz="1600" dirty="0" smtClean="0"/>
              <a:t>(по </a:t>
            </a:r>
            <a:r>
              <a:rPr lang="ru-RU" sz="1600" dirty="0"/>
              <a:t>краеведению).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/>
              <a:t>5. Разучивание стихов, песен об Урале, знакомство с фольклором Урала.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/>
              <a:t>6. Художественно - продуктивная </a:t>
            </a:r>
            <a:r>
              <a:rPr lang="ru-RU" sz="1600" dirty="0" smtClean="0"/>
              <a:t>деятельность. Лепка </a:t>
            </a:r>
            <a:r>
              <a:rPr lang="ru-RU" sz="1600" dirty="0"/>
              <a:t>"Животные и птицы Урала</a:t>
            </a:r>
            <a:r>
              <a:rPr lang="ru-RU" sz="1600" dirty="0" smtClean="0"/>
              <a:t>".   </a:t>
            </a:r>
            <a:r>
              <a:rPr lang="ru-RU" sz="1600" dirty="0"/>
              <a:t>Рисование "Уральские горы".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 smtClean="0"/>
              <a:t>Изготовление </a:t>
            </a:r>
            <a:r>
              <a:rPr lang="ru-RU" sz="1600" dirty="0"/>
              <a:t>макета "Самоцветы Урала" (коллективная работа)</a:t>
            </a:r>
          </a:p>
          <a:p>
            <a:pPr fontAlgn="base"/>
            <a:r>
              <a:rPr lang="ru-RU" sz="1600" dirty="0" smtClean="0"/>
              <a:t>     Урало </a:t>
            </a:r>
            <a:r>
              <a:rPr lang="ru-RU" sz="1600" dirty="0"/>
              <a:t>- сибирская роспись.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/>
              <a:t>7. Опытно-экспериментальная деятельность дошкольников. Знакомство с камнем и мелом</a:t>
            </a:r>
            <a:r>
              <a:rPr lang="ru-RU" sz="1600" dirty="0" smtClean="0"/>
              <a:t>.</a:t>
            </a:r>
          </a:p>
          <a:p>
            <a:pPr fontAlgn="base"/>
            <a:r>
              <a:rPr lang="ru-RU" sz="1600" dirty="0" smtClean="0"/>
              <a:t>     </a:t>
            </a:r>
            <a:r>
              <a:rPr lang="ru-RU" sz="1600" dirty="0"/>
              <a:t>Создание </a:t>
            </a:r>
            <a:r>
              <a:rPr lang="ru-RU" sz="1600" dirty="0" smtClean="0"/>
              <a:t>коллекции  «</a:t>
            </a:r>
            <a:r>
              <a:rPr lang="ru-RU" sz="1600" dirty="0"/>
              <a:t>Полезные  ископаемые Урала».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8. </a:t>
            </a:r>
            <a:r>
              <a:rPr lang="ru-RU" sz="1600" dirty="0"/>
              <a:t>Участие родителей в реализации проекта:</a:t>
            </a:r>
          </a:p>
          <a:p>
            <a:r>
              <a:rPr lang="ru-RU" sz="1600" dirty="0" smtClean="0"/>
              <a:t>     Фотоальбом</a:t>
            </a:r>
            <a:r>
              <a:rPr lang="ru-RU" sz="1600" dirty="0"/>
              <a:t>:  места родного края, которые дети посещали летом с родителями.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600" dirty="0"/>
              <a:t>Посещение с детьми  </a:t>
            </a:r>
            <a:r>
              <a:rPr lang="ru-RU" sz="1600" dirty="0" smtClean="0"/>
              <a:t>краеведческого </a:t>
            </a:r>
            <a:r>
              <a:rPr lang="ru-RU" sz="1600" dirty="0"/>
              <a:t>музея и музея Природы в Екатеринбурге.</a:t>
            </a:r>
          </a:p>
          <a:p>
            <a:pPr fontAlgn="base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983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" y="0"/>
            <a:ext cx="9132263" cy="66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33" y="332656"/>
            <a:ext cx="4344698" cy="89056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Про Урал нам рассказали, все картинки показали.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251520" y="1321097"/>
            <a:ext cx="3312368" cy="4334828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Найдешь ли прекрасней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Уральского края?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Здесь горные реки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В ущельях играют,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Здесь горы в зеленых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Лохматых уборах,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Прозрачные воды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Шумят на озерах.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Здесь золотом, хлебом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Богата земля.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Кругом самоцветы,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Железо, руда.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</a:b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7" name="Picture 2" descr="C:\Users\User\Desktop\фото про урал\16160127\_DSC639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75856" y="4221088"/>
            <a:ext cx="3253543" cy="216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36912"/>
            <a:ext cx="3240360" cy="2153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фото про урал\_DSC661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585458" y="548680"/>
            <a:ext cx="3312368" cy="220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4" y="40474"/>
            <a:ext cx="9169964" cy="68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817582"/>
            <a:ext cx="4680520" cy="120248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Вот где мы живем - почти </a:t>
            </a:r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в  самом центре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России, на  Уральских горах.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C:\Users\User\Desktop\фото про урал\16260128\_DSC64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544" y="2852936"/>
            <a:ext cx="4670250" cy="3103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54438408"/>
              </p:ext>
            </p:extLst>
          </p:nvPr>
        </p:nvGraphicFramePr>
        <p:xfrm>
          <a:off x="5364088" y="1844824"/>
          <a:ext cx="356388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rmcon.net/data/57b31db94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312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077" y="361628"/>
            <a:ext cx="3528392" cy="212731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Стихи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про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Урал мы читали,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хороводы водили, 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песни заводили.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C:\Users\User\Desktop\фото про урал\16160127\_DSC63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5683" t="1637" r="19440" b="-2130"/>
          <a:stretch/>
        </p:blipFill>
        <p:spPr bwMode="auto">
          <a:xfrm>
            <a:off x="5292080" y="3645024"/>
            <a:ext cx="2381250" cy="2924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2348880"/>
            <a:ext cx="3960440" cy="3371136"/>
          </a:xfrm>
          <a:prstGeom prst="roundRect">
            <a:avLst/>
          </a:prstGeom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Неспроста говорят,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Урал наш богат: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Изумруды и алмазы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Ярче солнца горят.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Есть у нас малахит,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Есть руда и гранит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горючий, самый лучший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Уголёк антрацит.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Кто у нас побывал,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Кто наш край повидал,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Никогда не забудет</a:t>
            </a:r>
          </a:p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Голубой наш Урал!</a:t>
            </a:r>
          </a:p>
        </p:txBody>
      </p:sp>
      <p:pic>
        <p:nvPicPr>
          <p:cNvPr id="4" name="Picture 2" descr="C:\Users\User\Desktop\фото про урал\16160127\_DSC638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51920" y="332656"/>
            <a:ext cx="4830688" cy="3209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Другая 2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2249</TotalTime>
  <Words>407</Words>
  <Application>Microsoft Office PowerPoint</Application>
  <PresentationFormat>Экран (4:3)</PresentationFormat>
  <Paragraphs>113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Кнопка</vt:lpstr>
      <vt:lpstr>Познавательно-исследовательский 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 Урал нам рассказали, все картинки показали.</vt:lpstr>
      <vt:lpstr>Вот где мы живем - почти в  самом центре России, на  Уральских горах.</vt:lpstr>
      <vt:lpstr>Стихи про Урал мы читали, хороводы водили,  песни заводили. </vt:lpstr>
      <vt:lpstr>Играли «Как образовались Уральские горы».</vt:lpstr>
      <vt:lpstr>Рисуем, лепим, мастерим, удивить мы всех хотим.</vt:lpstr>
      <vt:lpstr>В группе мы поиграли:  на облачке полетали, слова по цифрам мы собрали</vt:lpstr>
      <vt:lpstr>Макет самоцветов мы создали, ящерки  их охраняют.</vt:lpstr>
      <vt:lpstr>Камней коллекцию собрали, рассматривать нам их дали.</vt:lpstr>
      <vt:lpstr>Камни и мел теперь не загадка ,  нам все показали , мы все посмотрели.</vt:lpstr>
      <vt:lpstr>В страну вековых тайн, загадок, легенд -  ведут нас преданья уральских людей.</vt:lpstr>
      <vt:lpstr>  И на выставке мы были, на Азов – гору  ходили</vt:lpstr>
      <vt:lpstr>Мы с родителями по родному Уралу гуляли,  а потом фотовыставку  создали.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Наталья</cp:lastModifiedBy>
  <cp:revision>78</cp:revision>
  <dcterms:created xsi:type="dcterms:W3CDTF">2016-02-07T09:37:49Z</dcterms:created>
  <dcterms:modified xsi:type="dcterms:W3CDTF">2016-11-20T05:26:13Z</dcterms:modified>
</cp:coreProperties>
</file>