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22" r:id="rId3"/>
    <p:sldId id="323" r:id="rId4"/>
    <p:sldId id="324" r:id="rId5"/>
    <p:sldId id="269" r:id="rId6"/>
    <p:sldId id="257" r:id="rId7"/>
    <p:sldId id="258" r:id="rId8"/>
    <p:sldId id="259" r:id="rId9"/>
    <p:sldId id="260" r:id="rId10"/>
    <p:sldId id="310" r:id="rId11"/>
    <p:sldId id="317" r:id="rId12"/>
    <p:sldId id="291" r:id="rId13"/>
    <p:sldId id="292" r:id="rId14"/>
    <p:sldId id="325" r:id="rId15"/>
    <p:sldId id="319" r:id="rId16"/>
    <p:sldId id="293" r:id="rId17"/>
    <p:sldId id="295" r:id="rId18"/>
    <p:sldId id="296" r:id="rId19"/>
    <p:sldId id="320" r:id="rId20"/>
    <p:sldId id="312" r:id="rId21"/>
    <p:sldId id="300" r:id="rId22"/>
    <p:sldId id="303" r:id="rId23"/>
    <p:sldId id="313" r:id="rId24"/>
    <p:sldId id="316" r:id="rId25"/>
    <p:sldId id="290" r:id="rId26"/>
    <p:sldId id="286" r:id="rId27"/>
    <p:sldId id="288" r:id="rId28"/>
    <p:sldId id="326" r:id="rId29"/>
    <p:sldId id="309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2C442E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45" autoAdjust="0"/>
  </p:normalViewPr>
  <p:slideViewPr>
    <p:cSldViewPr>
      <p:cViewPr varScale="1">
        <p:scale>
          <a:sx n="87" d="100"/>
          <a:sy n="87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76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0E275-B473-4B6C-843E-92EFEBD83F86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E860A-8734-4E79-8C39-9B9610731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2FDE89EC-D1BF-4FD3-9901-017994F76D7A}" type="datetimeFigureOut">
              <a:rPr lang="ru-RU"/>
              <a:pPr>
                <a:defRPr/>
              </a:pPr>
              <a:t>18.03.2014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D34630B7-7E41-47A4-9B73-2F669ECEE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514DE0-22D7-4B9F-A662-C904D68345FB}" type="slidenum">
              <a:rPr lang="ru-RU">
                <a:cs typeface="Arial" charset="0"/>
              </a:rPr>
              <a:pPr/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0CEB91-1CFD-47AC-B7BB-EB047A60561A}" type="slidenum">
              <a:rPr lang="ru-RU">
                <a:cs typeface="Arial" charset="0"/>
              </a:rPr>
              <a:pPr/>
              <a:t>25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6A677-1E7C-4317-809A-4E64D886F5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DB7277-98C9-4639-B182-5E26EAD77E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1B5DC1-6B87-4849-8FEB-1D2D3AE383F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43000" y="179070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05400" y="179070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143000" y="405765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05400" y="405765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9B1A1-D9FF-44B7-8F4F-5EF5FFE796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590550" y="266700"/>
            <a:ext cx="8324850" cy="5905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2F38B-2703-4107-A91E-BAAA39970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1790700"/>
            <a:ext cx="3810000" cy="4381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05400" y="179070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105400" y="405765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9EA32-2687-423E-9967-238C8EED4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43000" y="179070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143000" y="4057650"/>
            <a:ext cx="3810000" cy="2114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5105400" y="1790700"/>
            <a:ext cx="3810000" cy="4381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04F02-C81A-4C59-B72F-BF2B793EB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E5C325-54DB-4BB6-BD22-8F16DF034D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582B5B-35C2-4B8B-BBAA-F0C24501D8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30FBBC-C566-45A0-811B-6247F04C80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3511785-9341-4C64-A70D-11C63FA0B9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B9406C-662B-43E8-8685-C0EB30F597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1AC16BF-A3E3-4D35-8459-0EBC2B466B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0FA2E6-57B7-4C0B-A761-0CCDD4AA1F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216DDB-9458-4962-B14B-0506BABA48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0919B24-35F0-49E4-A103-362948CCC54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hyperlink" Target="http://kvels55.ru/uploads/company/1324096320/2382/8.JPG" TargetMode="Externa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4425" y="2339975"/>
            <a:ext cx="7386638" cy="84772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  <a:cs typeface="Arial" pitchFamily="34" charset="0"/>
              </a:rPr>
              <a:t>«</a:t>
            </a:r>
            <a:r>
              <a:rPr lang="ru-RU" sz="6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  <a:cs typeface="Arial" pitchFamily="34" charset="0"/>
              </a:rPr>
              <a:t>Чудо-огород</a:t>
            </a:r>
            <a:r>
              <a:rPr lang="ru-RU" sz="6000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  <a:cs typeface="Arial" pitchFamily="34" charset="0"/>
              </a:rPr>
              <a:t>»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51575" y="5364163"/>
            <a:ext cx="2463829" cy="736600"/>
          </a:xfrm>
        </p:spPr>
        <p:txBody>
          <a:bodyPr lIns="0" rIns="0" rtlCol="0">
            <a:no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 проекта: воспитатель</a:t>
            </a:r>
          </a:p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Кудрявцева Н.Б.</a:t>
            </a:r>
            <a:endParaRPr lang="ru-RU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714375" y="863600"/>
            <a:ext cx="357028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 – исследовательский проект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572000" y="404664"/>
            <a:ext cx="41751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>
              <a:solidFill>
                <a:srgbClr val="FFFF00"/>
              </a:solidFill>
            </a:endParaRP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МБДОУ детский сад № 249 г. Екатеринбург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2014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429125" y="3240088"/>
            <a:ext cx="41036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«Надо не выдумывать, не измышлять, а искать и познавать, что творит и приносит природа»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67544" y="3258256"/>
            <a:ext cx="4104456" cy="3278038"/>
          </a:xfrm>
          <a:prstGeom prst="roundRect">
            <a:avLst/>
          </a:prstGeom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7525" y="3184525"/>
            <a:ext cx="48736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121" numSld="999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64268" y="3838144"/>
            <a:ext cx="3275683" cy="2456762"/>
          </a:xfrm>
          <a:prstGeom prst="round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t="4275" b="7951"/>
          <a:stretch/>
        </p:blipFill>
        <p:spPr>
          <a:xfrm>
            <a:off x="773412" y="478971"/>
            <a:ext cx="2790476" cy="3265716"/>
          </a:xfrm>
          <a:prstGeom prst="round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390340">
            <a:off x="2790825" y="2944813"/>
            <a:ext cx="2266950" cy="46196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Консультанты</a:t>
            </a:r>
          </a:p>
        </p:txBody>
      </p:sp>
      <p:sp>
        <p:nvSpPr>
          <p:cNvPr id="8" name="Прямоугольник 7"/>
          <p:cNvSpPr/>
          <p:nvPr/>
        </p:nvSpPr>
        <p:spPr>
          <a:xfrm rot="20604421">
            <a:off x="555625" y="5562600"/>
            <a:ext cx="1979613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Лаборанты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140200" y="4140200"/>
            <a:ext cx="47529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Да, вопросов здесь не мало, 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на всё найти ответ,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решили в нашей группе Провести эксперимент!</a:t>
            </a:r>
            <a:endParaRPr lang="ru-RU" sz="24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7" name="Picture 1" descr="G:\фото детсад\фото для аттестации\SAM_30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04664"/>
            <a:ext cx="3572119" cy="3146450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6735762" cy="1439863"/>
          </a:xfrm>
        </p:spPr>
        <p:txBody>
          <a:bodyPr/>
          <a:lstStyle/>
          <a:p>
            <a:pPr algn="ctr"/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«НАУЧНЫЙ ОГОРОДНЫЙ СОВЕТ»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700213"/>
            <a:ext cx="4178298" cy="42291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Группу мы скорей создали,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Научным советом назвали: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Будем наблюдать, экспериментировать!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руководить проектом будут наш воспитатель.</a:t>
            </a:r>
          </a:p>
        </p:txBody>
      </p:sp>
      <p:pic>
        <p:nvPicPr>
          <p:cNvPr id="4098" name="Picture 2" descr="G:\фото детсад\фото для аттестации\SAM_3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060849"/>
            <a:ext cx="4286280" cy="3384375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4" descr="Recoverd_gif_file(2050)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85728"/>
            <a:ext cx="1600200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Recoverd_gif_file(2235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3143250"/>
            <a:ext cx="1600200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6" descr="Recoverd_gif_file(538)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500062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95288" y="587375"/>
            <a:ext cx="3816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000" dirty="0">
              <a:latin typeface="+mn-lt"/>
              <a:cs typeface="+mn-cs"/>
            </a:endParaRPr>
          </a:p>
          <a:p>
            <a:pPr eaLnBrk="0" hangingPunct="0">
              <a:defRPr/>
            </a:pPr>
            <a:endParaRPr lang="ru-RU" sz="2000" dirty="0">
              <a:latin typeface="+mn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 rot="20829332">
            <a:off x="33338" y="3932238"/>
            <a:ext cx="40719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к проблеме этой важной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серьёзно подошли.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научную поддержку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родителей нашли.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 rot="596278">
            <a:off x="5059363" y="3927475"/>
            <a:ext cx="37957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Вместе книжки мы читали,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интернете «пропадали»,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секретов много разных 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от бабушек узнали.</a:t>
            </a:r>
          </a:p>
        </p:txBody>
      </p:sp>
      <p:pic>
        <p:nvPicPr>
          <p:cNvPr id="13" name="Рисунок 5" descr="8">
            <a:hlinkClick r:id="rId5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1000108"/>
            <a:ext cx="3429023" cy="279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User\Desktop\1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71472" y="1000109"/>
            <a:ext cx="3275215" cy="2786082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429124" y="3994101"/>
            <a:ext cx="431958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 родителями даже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Книжки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принесли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всех, 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Нас, как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юных исследователей,</a:t>
            </a:r>
          </a:p>
          <a:p>
            <a:pPr algn="ctr" eaLnBrk="0" hangingPunct="0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Ждёт, конечно же, успех!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dirty="0">
              <a:latin typeface="Century Gothic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6786" y="3478788"/>
            <a:ext cx="3949462" cy="3277403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6786" y="332656"/>
            <a:ext cx="3845375" cy="2880320"/>
          </a:xfrm>
          <a:prstGeom prst="round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/>
          </p:nvPr>
        </p:nvSpPr>
        <p:spPr>
          <a:xfrm>
            <a:off x="590550" y="266700"/>
            <a:ext cx="8324850" cy="351949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 descr="G:\фото детсад\фото для аттестации\SAM_30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3992563" cy="2995065"/>
          </a:xfrm>
          <a:prstGeom prst="round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4282" y="3357562"/>
            <a:ext cx="4012680" cy="3277403"/>
          </a:xfrm>
          <a:prstGeom prst="round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 пели и плясали и конечно рисовали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Марина\Documents\РИСУНКИ\Времена года\Лето\Картинки ЛЕТО\d181d0bed0bbd0bdd18bd188d0bad0b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29322" y="285728"/>
            <a:ext cx="2214578" cy="1928826"/>
          </a:xfrm>
          <a:prstGeom prst="cloud">
            <a:avLst/>
          </a:prstGeom>
          <a:noFill/>
          <a:extLst>
            <a:ext uri="{909E8E84-426E-40DD-AFC4-6F175D3DCCD1}"/>
          </a:extLst>
        </p:spPr>
      </p:pic>
      <p:pic>
        <p:nvPicPr>
          <p:cNvPr id="1026" name="Picture 2" descr="C:\Documents and Settings\Admin\Рабочий стол\Фото ДОУ\Новые фото\SAM_17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642918"/>
            <a:ext cx="3857652" cy="278608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Фото ДОУ\Новые фото\SAM_1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285992"/>
            <a:ext cx="3643338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059832" y="592739"/>
            <a:ext cx="3031158" cy="2273369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17244" y="59764"/>
            <a:ext cx="2448000" cy="3320868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389694" y="97424"/>
            <a:ext cx="2448000" cy="3283208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42356" y="3504368"/>
            <a:ext cx="2465448" cy="3287264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419872" y="3323764"/>
            <a:ext cx="2465447" cy="3391660"/>
          </a:xfrm>
          <a:prstGeom prst="round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359918" y="3459456"/>
            <a:ext cx="2448000" cy="3264000"/>
          </a:xfrm>
          <a:prstGeom prst="round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2"/>
          <p:cNvSpPr txBox="1">
            <a:spLocks noChangeArrowheads="1"/>
          </p:cNvSpPr>
          <p:nvPr/>
        </p:nvSpPr>
        <p:spPr bwMode="auto">
          <a:xfrm>
            <a:off x="900113" y="476250"/>
            <a:ext cx="7488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ru-RU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rgbClr val="2C442E"/>
              </a:solidFill>
              <a:cs typeface="+mn-cs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14313" y="214313"/>
            <a:ext cx="8605837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cs typeface="+mn-cs"/>
              </a:rPr>
              <a:t>II</a:t>
            </a:r>
            <a:r>
              <a:rPr lang="ru-RU" b="1" dirty="0">
                <a:cs typeface="+mn-cs"/>
              </a:rPr>
              <a:t> этап. 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Основной этап познавательно-исследовательской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деятельности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cs typeface="+mn-cs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/>
            </a:pPr>
            <a:r>
              <a:rPr kumimoji="0" lang="ru-RU" b="1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Цель: проведение </a:t>
            </a:r>
            <a:r>
              <a:rPr kumimoji="0" lang="ru-RU" b="1" dirty="0">
                <a:cs typeface="+mn-cs"/>
              </a:rPr>
              <a:t>исследовательской деятельности для выявления благоприятных условий прорастания семян</a:t>
            </a:r>
            <a:endParaRPr lang="ru-RU" b="1" dirty="0">
              <a:solidFill>
                <a:schemeClr val="tx2"/>
              </a:solidFill>
              <a:cs typeface="+mn-cs"/>
            </a:endParaRPr>
          </a:p>
        </p:txBody>
      </p:sp>
      <p:graphicFrame>
        <p:nvGraphicFramePr>
          <p:cNvPr id="82063" name="Group 143"/>
          <p:cNvGraphicFramePr>
            <a:graphicFrameLocks noGrp="1"/>
          </p:cNvGraphicFramePr>
          <p:nvPr/>
        </p:nvGraphicFramePr>
        <p:xfrm>
          <a:off x="250825" y="1428750"/>
          <a:ext cx="8536017" cy="4877098"/>
        </p:xfrm>
        <a:graphic>
          <a:graphicData uri="http://schemas.openxmlformats.org/drawingml/2006/table">
            <a:tbl>
              <a:tblPr/>
              <a:tblGrid>
                <a:gridCol w="320647"/>
                <a:gridCol w="5728720"/>
                <a:gridCol w="2486650"/>
              </a:tblGrid>
              <a:tr h="35718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Участники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Совместная деятельность детей (беседы, посадка семян, наблюдение и уход)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подготовительной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50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Экспериментальная деятельность детей (опыты)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904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Двигательная деятельность детей (подвижные, дидактические, пальчиковые игры)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4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Отгадывание и составление загадок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29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Чтение художественной литературы (рассказы, сказки, стихи)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904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Театрализованная деятельность детей (инсценировка  стихотворений)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466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Совместная деятельность с родителями и детьми (изготовление костюмов для музыкальной сказки и сценок, презентаций об овощах; чтение художественной литературы, беседы)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группы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родители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00113" y="3024188"/>
            <a:ext cx="7200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Буратино и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Чипполино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мы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помощь привлекли,</a:t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Информацию про ОВОЩИ,  интересную нашли!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 t="6281" b="10789"/>
          <a:stretch/>
        </p:blipFill>
        <p:spPr>
          <a:xfrm>
            <a:off x="179512" y="3854997"/>
            <a:ext cx="2632472" cy="2827953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08104" y="4144936"/>
            <a:ext cx="3179845" cy="2384884"/>
          </a:xfrm>
          <a:prstGeom prst="round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b="7955"/>
          <a:stretch/>
        </p:blipFill>
        <p:spPr>
          <a:xfrm>
            <a:off x="2915816" y="3901747"/>
            <a:ext cx="2408931" cy="2827953"/>
          </a:xfrm>
          <a:prstGeom prst="roundRect">
            <a:avLst/>
          </a:prstGeom>
        </p:spPr>
      </p:pic>
      <p:pic>
        <p:nvPicPr>
          <p:cNvPr id="35842" name="Picture 2" descr="http://im3-tub-ru.yandex.net/i?id=99885950-55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76672"/>
            <a:ext cx="2232248" cy="2592288"/>
          </a:xfrm>
          <a:prstGeom prst="roundRect">
            <a:avLst/>
          </a:prstGeom>
          <a:noFill/>
        </p:spPr>
      </p:pic>
      <p:pic>
        <p:nvPicPr>
          <p:cNvPr id="35844" name="Picture 4" descr="http://im6-tub-ru.yandex.net/i?id=418818362-24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548680"/>
            <a:ext cx="2304256" cy="2520280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643438" y="601143"/>
            <a:ext cx="35290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Стали думать мы, решать</a:t>
            </a:r>
          </a:p>
          <a:p>
            <a:pPr algn="ctr" eaLnBrk="0" hangingPunct="0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КАКУЮ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ПОЧВУ надо взять?</a:t>
            </a:r>
          </a:p>
        </p:txBody>
      </p:sp>
      <p:pic>
        <p:nvPicPr>
          <p:cNvPr id="34817" name="Picture 1" descr="G:\фото детсад\фото для аттестации\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4104456" cy="3078342"/>
          </a:xfrm>
          <a:prstGeom prst="roundRect">
            <a:avLst/>
          </a:prstGeom>
          <a:noFill/>
        </p:spPr>
      </p:pic>
      <p:pic>
        <p:nvPicPr>
          <p:cNvPr id="6" name="Picture 3" descr="C:\Users\User\Desktop\198.JPG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86058"/>
            <a:ext cx="3929090" cy="285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72066" y="428604"/>
            <a:ext cx="3332016" cy="2499012"/>
          </a:xfrm>
          <a:prstGeom prst="roundRect">
            <a:avLst/>
          </a:prstGeo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223963" y="828675"/>
            <a:ext cx="3863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Провели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ЭКСПЕРИМЕНТЫ,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Отобрали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семена.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/>
          </p:nvPr>
        </p:nvPicPr>
        <p:blipFill rotWithShape="1">
          <a:blip r:embed="rId3" cstate="print">
            <a:extLst>
              <a:ext uri="{28A0092B-C50C-407E-A947-70E740481C1C}"/>
            </a:extLst>
          </a:blip>
          <a:stretch/>
        </p:blipFill>
        <p:spPr>
          <a:xfrm>
            <a:off x="785786" y="2143116"/>
            <a:ext cx="3204556" cy="4272742"/>
          </a:xfrm>
          <a:prstGeom prst="roundRect">
            <a:avLst/>
          </a:prstGeom>
        </p:spPr>
      </p:pic>
      <p:pic>
        <p:nvPicPr>
          <p:cNvPr id="33793" name="Picture 1" descr="G:\фото детсад\фото для аттестации\DSCN2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996952"/>
            <a:ext cx="4392488" cy="3168352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1214422"/>
            <a:ext cx="8355360" cy="4820618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>
                <a:solidFill>
                  <a:srgbClr val="7030A0"/>
                </a:solidFill>
              </a:rPr>
              <a:t>- Расширить знания детей о культурных и дикорастущих растениях.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- Продолжать знакомить детей с особенностями выращивания культурных растений (редиска, лук, укроп, салат, горох, фасоль).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- Обобщать представление детей о необходимости света, тепла, влаги почвы для роста растений.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- Продолжать формировать умение детей ухаживать за растениями в комнатных условиях.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28596" y="357166"/>
            <a:ext cx="8183880" cy="8269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10" descr="P1060556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t="13191" r="4751" b="15577"/>
          <a:stretch/>
        </p:blipFill>
        <p:spPr>
          <a:xfrm>
            <a:off x="5286380" y="1857364"/>
            <a:ext cx="3438507" cy="192882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059113" y="4214813"/>
            <a:ext cx="2952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Выясняли, где семена прорастут БЫСТРЕЕ, ЛУЧШЕ?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571868" y="684213"/>
            <a:ext cx="200819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Брали ЗЕМЛЮ, ТОРФ, ПЕСОК, </a:t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МОХ на всякий случай.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1" name="Picture 2" descr="C:\Users\User\Desktop\19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596" y="1643050"/>
            <a:ext cx="3276600" cy="2552700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867400" y="755650"/>
            <a:ext cx="31337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Разделили мы растения: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ПОЛИВАЛИ, вносили УДОБРЕНИЯ.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P10604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714752"/>
            <a:ext cx="3071834" cy="2340741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6" descr="P1060550"/>
          <p:cNvPicPr>
            <a:picLocks noChangeAspect="1" noChangeArrowheads="1"/>
          </p:cNvPicPr>
          <p:nvPr/>
        </p:nvPicPr>
        <p:blipFill>
          <a:blip r:embed="rId3" cstate="print"/>
          <a:srcRect l="11539" r="15376"/>
          <a:stretch>
            <a:fillRect/>
          </a:stretch>
        </p:blipFill>
        <p:spPr bwMode="auto">
          <a:xfrm>
            <a:off x="6215074" y="2857496"/>
            <a:ext cx="2714644" cy="30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0" y="4176713"/>
            <a:ext cx="3276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 вторые – позабыли, 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ПОЛИВАЛИ, НЕ КОРМИЛИ.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Третьи – СОЛНЫШКА ЛИШИЛИ.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2413" y="414074"/>
            <a:ext cx="4722529" cy="3157802"/>
          </a:xfrm>
          <a:prstGeom prst="round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716463" y="765175"/>
            <a:ext cx="4248150" cy="1943100"/>
          </a:xfrm>
        </p:spPr>
        <p:txBody>
          <a:bodyPr/>
          <a:lstStyle/>
          <a:p>
            <a:pPr algn="ctr"/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Наблюдали регулярно,</a:t>
            </a:r>
            <a:b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Были мы внимательны,</a:t>
            </a:r>
            <a:b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календарь все изменения, вносили обязательно.</a:t>
            </a:r>
            <a:b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Фото18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88913"/>
            <a:ext cx="4537075" cy="34036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088" y="3697288"/>
            <a:ext cx="2332037" cy="2405062"/>
          </a:xfrm>
        </p:spPr>
      </p:pic>
      <p:pic>
        <p:nvPicPr>
          <p:cNvPr id="27653" name="Picture 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7138" y="2708275"/>
            <a:ext cx="5314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35896" y="2457102"/>
            <a:ext cx="3347864" cy="2510898"/>
          </a:xfrm>
          <a:prstGeom prst="roundRect">
            <a:avLst/>
          </a:prstGeom>
        </p:spPr>
      </p:pic>
      <p:pic>
        <p:nvPicPr>
          <p:cNvPr id="23555" name="Picture 3" descr="P106042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 rot="21283508">
            <a:off x="-76994" y="150197"/>
            <a:ext cx="3378404" cy="2407991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87824" y="-35024"/>
            <a:ext cx="3474987" cy="2606240"/>
          </a:xfrm>
          <a:prstGeom prst="roundRect">
            <a:avLst/>
          </a:prstGeom>
        </p:spPr>
      </p:pic>
      <p:pic>
        <p:nvPicPr>
          <p:cNvPr id="23556" name="Picture 4" descr="P1060421"/>
          <p:cNvPicPr>
            <a:picLocks noGrp="1" noChangeAspect="1" noChangeArrowheads="1"/>
          </p:cNvPicPr>
          <p:nvPr>
            <p:ph sz="half" idx="3"/>
          </p:nvPr>
        </p:nvPicPr>
        <p:blipFill>
          <a:blip r:embed="rId5" cstate="print"/>
          <a:srcRect l="12872" r="12907" b="4497"/>
          <a:stretch>
            <a:fillRect/>
          </a:stretch>
        </p:blipFill>
        <p:spPr>
          <a:xfrm rot="457058">
            <a:off x="5955868" y="51849"/>
            <a:ext cx="3544384" cy="264591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-71438" y="2735263"/>
            <a:ext cx="4000501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уж день, второй проходит,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минул и седьмой-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 росточка, ни листочка,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же делать нам с тобой?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настал восьмой денёк.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Посмотри-ка, что-то всходит!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 ведь это же росток!</a:t>
            </a:r>
          </a:p>
          <a:p>
            <a:pPr>
              <a:defRPr/>
            </a:pPr>
            <a:endParaRPr lang="ru-RU" dirty="0">
              <a:cs typeface="+mn-cs"/>
            </a:endParaRPr>
          </a:p>
          <a:p>
            <a:pPr eaLnBrk="0" hangingPunct="0">
              <a:defRPr/>
            </a:pPr>
            <a:endParaRPr lang="ru-RU" dirty="0">
              <a:latin typeface="+mn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4357688" y="4643438"/>
            <a:ext cx="478631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и здесь и тут, и там, 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Появились все росточки.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Поливаем по утрам,</a:t>
            </a:r>
          </a:p>
          <a:p>
            <a:pPr algn="ctr" eaLnBrk="0" hangingPunct="0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 развивались правильно листочки.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779838" y="971550"/>
            <a:ext cx="54054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ростки в песке и торфе,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Даже в мохе тоже есть.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НЕТ в СУХОЙ ЗЕМЛЕ,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 горшке, что в ТЕМНОТЕ!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-240000">
            <a:off x="279174" y="656367"/>
            <a:ext cx="3995936" cy="2996952"/>
          </a:xfrm>
          <a:prstGeom prst="round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4052" t="40513" b="7378"/>
          <a:stretch/>
        </p:blipFill>
        <p:spPr>
          <a:xfrm rot="-420000">
            <a:off x="-533400" y="4103052"/>
            <a:ext cx="5284912" cy="2152650"/>
          </a:xfrm>
          <a:prstGeom prst="roundRect">
            <a:avLst/>
          </a:prstGeom>
        </p:spPr>
      </p:pic>
      <p:pic>
        <p:nvPicPr>
          <p:cNvPr id="6" name="Picture 6" descr="P106042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3968" y="2670175"/>
            <a:ext cx="5588088" cy="4187825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88024" y="3717032"/>
            <a:ext cx="3420687" cy="2564476"/>
          </a:xfrm>
          <a:prstGeom prst="roundRect">
            <a:avLst/>
          </a:prstGeo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39552" y="4293096"/>
            <a:ext cx="4140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Значит можно сделать вывод, проведя эксперимент: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посадки нам нужна –УДОБРЕННАЯ ЗЕМЛЯ,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39552" y="548680"/>
            <a:ext cx="47910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каждым днём всё интересней, Наблюдаем все мы вместе,</a:t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ростки у нас  растут.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G:\фото детсад\фото для аттестации\DSCN2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060848"/>
            <a:ext cx="2592288" cy="1944216"/>
          </a:xfrm>
          <a:prstGeom prst="round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G:\фото детсад\фото для аттестации\DSC_03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3" y="980728"/>
            <a:ext cx="4032448" cy="2664296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ocuments\РИСУНКИ\Времена года\Лето\Картинки ЛЕТО\d181d0bed0bbd0bdd18bd188d0bad0b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396552" y="784392"/>
            <a:ext cx="2913137" cy="2958070"/>
          </a:xfrm>
          <a:prstGeom prst="cloud">
            <a:avLst/>
          </a:prstGeom>
          <a:noFill/>
          <a:extLst>
            <a:ext uri="{909E8E84-426E-40DD-AFC4-6F175D3DCCD1}"/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11021" r="13704"/>
          <a:stretch/>
        </p:blipFill>
        <p:spPr>
          <a:xfrm>
            <a:off x="2214547" y="1598340"/>
            <a:ext cx="2357453" cy="2348829"/>
          </a:xfrm>
          <a:prstGeom prst="round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60016" y="4043958"/>
            <a:ext cx="3271198" cy="2373296"/>
          </a:xfrm>
          <a:prstGeom prst="roundRect">
            <a:avLst/>
          </a:prstGeo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1438" y="360363"/>
            <a:ext cx="4714876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СОЛНЦА ласкового луч –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к успеху верный ключ!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072063" y="3740150"/>
            <a:ext cx="40005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еще нужна ВОДА, 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из под крана, без вреда.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сутки ей стоять, 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потом уж поливать.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Торф, песок и мох, друзья, пригодятся лишь для проращивания!</a:t>
            </a:r>
          </a:p>
        </p:txBody>
      </p:sp>
      <p:pic>
        <p:nvPicPr>
          <p:cNvPr id="7" name="Picture 6" descr="P1060473"/>
          <p:cNvPicPr>
            <a:picLocks noChangeAspect="1" noChangeArrowheads="1"/>
          </p:cNvPicPr>
          <p:nvPr/>
        </p:nvPicPr>
        <p:blipFill>
          <a:blip r:embed="rId5" cstate="print"/>
          <a:srcRect r="11073"/>
          <a:stretch>
            <a:fillRect/>
          </a:stretch>
        </p:blipFill>
        <p:spPr bwMode="auto">
          <a:xfrm>
            <a:off x="4851947" y="351244"/>
            <a:ext cx="4135994" cy="3296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214438" y="576263"/>
            <a:ext cx="6929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чтобы растения развивались обязательно –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ЗЕМЛЯ  должна быть удобренной и питательной!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3554" name="Picture 2" descr="G:\фото детсад\фото для аттестации\DSCN2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2016125"/>
            <a:ext cx="5948510" cy="4137348"/>
          </a:xfrm>
          <a:prstGeom prst="round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571612"/>
            <a:ext cx="8183880" cy="42862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66"/>
                </a:solidFill>
              </a:rPr>
              <a:t>Показ театрализованной деятельности «Весёлые овощи»</a:t>
            </a:r>
            <a:endParaRPr lang="ru-RU" sz="2400" dirty="0">
              <a:solidFill>
                <a:srgbClr val="FF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96982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III</a:t>
            </a:r>
            <a:r>
              <a:rPr lang="ru-RU" sz="1400" b="1" dirty="0" smtClean="0">
                <a:solidFill>
                  <a:schemeClr val="tx1"/>
                </a:solidFill>
              </a:rPr>
              <a:t> этап.  Заключительный этап познавательно-исследовательской деятельности.</a:t>
            </a:r>
          </a:p>
          <a:p>
            <a:pPr algn="ctr">
              <a:spcBef>
                <a:spcPts val="0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Цель: проведение итогов исследовательской деятельности</a:t>
            </a:r>
          </a:p>
          <a:p>
            <a:pPr>
              <a:spcBef>
                <a:spcPts val="0"/>
              </a:spcBef>
              <a:buNone/>
            </a:pPr>
            <a:endParaRPr lang="ru-RU" sz="1200" dirty="0"/>
          </a:p>
        </p:txBody>
      </p:sp>
      <p:pic>
        <p:nvPicPr>
          <p:cNvPr id="4" name="Picture 7" descr="C:\Users\User\Desktop\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2910" y="1714488"/>
            <a:ext cx="35719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Users\User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214554"/>
            <a:ext cx="3857652" cy="264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SO0159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15163" flipH="1">
            <a:off x="11087637" y="1068599"/>
            <a:ext cx="21621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SO0159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75551" flipH="1">
            <a:off x="-3371889" y="5789679"/>
            <a:ext cx="114776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SO0159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591164" flipH="1">
            <a:off x="-3275948" y="2351021"/>
            <a:ext cx="16668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WordArt 6"/>
          <p:cNvSpPr>
            <a:spLocks noChangeArrowheads="1" noChangeShapeType="1" noTextEdit="1"/>
          </p:cNvSpPr>
          <p:nvPr/>
        </p:nvSpPr>
        <p:spPr bwMode="auto">
          <a:xfrm>
            <a:off x="684213" y="792163"/>
            <a:ext cx="7816850" cy="966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Segoe Script"/>
              </a:rPr>
              <a:t>Спасибо за внимание!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255574"/>
          </a:xfrm>
        </p:spPr>
        <p:txBody>
          <a:bodyPr/>
          <a:lstStyle/>
          <a:p>
            <a:pPr algn="r"/>
            <a:endParaRPr lang="ru-RU" dirty="0"/>
          </a:p>
        </p:txBody>
      </p:sp>
      <p:pic>
        <p:nvPicPr>
          <p:cNvPr id="22531" name="Picture 3" descr="G:\фото детсад\фото для аттестации\SAM_30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988840"/>
            <a:ext cx="4937125" cy="3703637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1480"/>
            <a:ext cx="8183880" cy="5463560"/>
          </a:xfrm>
        </p:spPr>
        <p:txBody>
          <a:bodyPr>
            <a:normAutofit/>
          </a:bodyPr>
          <a:lstStyle/>
          <a:p>
            <a:pPr lvl="0"/>
            <a:r>
              <a:rPr lang="ru-RU" sz="2200" dirty="0" smtClean="0">
                <a:solidFill>
                  <a:srgbClr val="7030A0"/>
                </a:solidFill>
              </a:rPr>
              <a:t>- Способствовать развитию творческих способностей у детей; поощрять разнообразие детских работ, вариативность.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 Развивать чувство ответственности за благополучное состояние растений (полив, взрыхление, прополка сорняков).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 Продолжать развивать наблюдательность – умение замечать изменения в росте растений, связывать их с условиями, в которых они находятся.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 Воспитывать уважение к  труду, бережное отношение к его результатам.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 Развивать познавательные и творческие способности.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82694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285860"/>
            <a:ext cx="8183880" cy="492922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7030A0"/>
                </a:solidFill>
              </a:rPr>
              <a:t>- Знакомство детей с культурными  растениями;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- с помощью опытнической работы дети получат необходимые условия для роста растений;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- с помощью исследовательской работы дети научатся выявлять многообразие и разнообразие посевного материала;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- формирование у детей бережного отношения к растительному миру.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- формирование у детей уважительного отношения к труду.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1263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Планируемые результаты: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3315" name="Text Box 9"/>
          <p:cNvSpPr txBox="1">
            <a:spLocks noChangeArrowheads="1"/>
          </p:cNvSpPr>
          <p:nvPr/>
        </p:nvSpPr>
        <p:spPr bwMode="auto">
          <a:xfrm>
            <a:off x="468313" y="214313"/>
            <a:ext cx="8280400" cy="12001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ru-RU" b="1" dirty="0">
                <a:cs typeface="+mn-cs"/>
              </a:rPr>
              <a:t>1 этап</a:t>
            </a:r>
            <a:r>
              <a:rPr kumimoji="0" lang="ru-RU" b="1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. Подготовительный этап познавательно-исследовательской </a:t>
            </a:r>
            <a:r>
              <a:rPr kumimoji="0"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деятельности</a:t>
            </a:r>
            <a:endParaRPr kumimoji="0" lang="ru-RU" b="1" dirty="0">
              <a:solidFill>
                <a:schemeClr val="tx1">
                  <a:lumMod val="95000"/>
                  <a:lumOff val="5000"/>
                </a:schemeClr>
              </a:solidFill>
              <a:cs typeface="+mn-cs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  <a:defRPr/>
            </a:pPr>
            <a:r>
              <a:rPr kumimoji="0" lang="ru-RU" b="1" dirty="0">
                <a:solidFill>
                  <a:schemeClr val="tx1">
                    <a:lumMod val="95000"/>
                    <a:lumOff val="5000"/>
                  </a:schemeClr>
                </a:solidFill>
                <a:cs typeface="+mn-cs"/>
              </a:rPr>
              <a:t>Цель: приобщение родителей </a:t>
            </a:r>
            <a:r>
              <a:rPr kumimoji="0" lang="ru-RU" b="1" dirty="0">
                <a:cs typeface="+mn-cs"/>
              </a:rPr>
              <a:t>и детей к реализации проектно – исследовательской деятельности.</a:t>
            </a:r>
            <a:endParaRPr lang="ru-RU" dirty="0">
              <a:cs typeface="+mn-cs"/>
            </a:endParaRPr>
          </a:p>
        </p:txBody>
      </p:sp>
      <p:graphicFrame>
        <p:nvGraphicFramePr>
          <p:cNvPr id="33850" name="Group 58"/>
          <p:cNvGraphicFramePr>
            <a:graphicFrameLocks noGrp="1"/>
          </p:cNvGraphicFramePr>
          <p:nvPr/>
        </p:nvGraphicFramePr>
        <p:xfrm>
          <a:off x="285750" y="1571625"/>
          <a:ext cx="8678893" cy="5166227"/>
        </p:xfrm>
        <a:graphic>
          <a:graphicData uri="http://schemas.openxmlformats.org/drawingml/2006/table">
            <a:tbl>
              <a:tblPr/>
              <a:tblGrid>
                <a:gridCol w="285752"/>
                <a:gridCol w="5694717"/>
                <a:gridCol w="2698424"/>
              </a:tblGrid>
              <a:tr h="34963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Участники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423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Выступление перед родителями с целью привлечения добровольных помощников к реализации проекта. Ознакомление с основными этапами проекта, задачами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Родители воспитанников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55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Размещение в родительском уголке информации о познавательно-исследовательском проекте «Чудо-огород»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Воспитатели группы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Семьи воспитанников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8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Подбор литературы об организации огородов на окне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Воспитатели группы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Семьи воспитанников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5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Поиск информации об организации огородов на окне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Семьи воспитанников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8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Беседы с детьми подготовительной группы о создании огорода на окне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Воспитатели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55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Продуктивная деятельность дошкольников (рисование по замыслу) «Мой огород на окне, каким он будет»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 подготовительной группы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8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Подбор иллюстраций об организации огородов на окне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Воспитатели группы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Семьи воспитанников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56576" y="1340768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53975" y="4437063"/>
            <a:ext cx="4733925" cy="13827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Знает каждый садовод, что такое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«ОГОРОД»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88024" y="332656"/>
            <a:ext cx="3998418" cy="2996952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16016" y="3573016"/>
            <a:ext cx="3930650" cy="2947987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G:\фото детсад\фото для аттестации\DSC_03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4427984" cy="324036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1979712" y="1916832"/>
            <a:ext cx="360040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/>
            </a:extLst>
          </a:blip>
          <a:srcRect t="4739" b="7225"/>
          <a:stretch/>
        </p:blipFill>
        <p:spPr>
          <a:xfrm>
            <a:off x="395536" y="404665"/>
            <a:ext cx="2520280" cy="2646948"/>
          </a:xfrm>
          <a:prstGeom prst="roundRect">
            <a:avLst/>
          </a:prstGeom>
          <a:scene3d>
            <a:camera prst="orthographicFront">
              <a:rot lat="0" lon="21299999" rev="900000"/>
            </a:camera>
            <a:lightRig rig="threePt" dir="t"/>
          </a:scene3d>
        </p:spPr>
      </p:pic>
      <p:pic>
        <p:nvPicPr>
          <p:cNvPr id="7" name="Объект 6"/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699792" y="404664"/>
            <a:ext cx="2828612" cy="2121459"/>
          </a:xfrm>
          <a:prstGeom prst="roundRect">
            <a:avLst/>
          </a:prstGeom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52880" y="3212976"/>
            <a:ext cx="4067364" cy="3050523"/>
          </a:xfrm>
          <a:prstGeom prst="roundRect">
            <a:avLst/>
          </a:prstGeom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004048" y="952451"/>
            <a:ext cx="41399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там, где все растет.</a:t>
            </a:r>
          </a:p>
          <a:p>
            <a:pPr algn="ctr" eaLnBrk="0" hangingPunct="0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Там горох, редис и лук –</a:t>
            </a:r>
          </a:p>
          <a:p>
            <a:pPr algn="ctr" eaLnBrk="0" hangingPunct="0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знают все вокруг!</a:t>
            </a:r>
          </a:p>
          <a:p>
            <a:pPr eaLnBrk="0" hangingPunct="0"/>
            <a:endParaRPr lang="ru-RU" sz="3200" b="1" i="1" dirty="0">
              <a:latin typeface="Century Gothic" pitchFamily="34" charset="0"/>
              <a:ea typeface="Calibri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фото детсад\фото для аттестации\DSCN17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2996952"/>
            <a:ext cx="3096344" cy="3384376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8"/>
          <p:cNvSpPr>
            <a:spLocks noChangeArrowheads="1"/>
          </p:cNvSpPr>
          <p:nvPr/>
        </p:nvSpPr>
        <p:spPr bwMode="auto">
          <a:xfrm>
            <a:off x="1187450" y="120650"/>
            <a:ext cx="79565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411413" y="936625"/>
            <a:ext cx="36734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Базилик и сельдерей,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 разных, очень вкусных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полезных ОВОЩЕЙ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 t="9711"/>
          <a:stretch/>
        </p:blipFill>
        <p:spPr>
          <a:xfrm rot="21240000">
            <a:off x="356790" y="3709072"/>
            <a:ext cx="4110419" cy="2469675"/>
          </a:xfrm>
          <a:prstGeom prst="round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660000">
            <a:off x="6132714" y="727055"/>
            <a:ext cx="3018159" cy="2263619"/>
          </a:xfrm>
          <a:prstGeom prst="roundRect">
            <a:avLst/>
          </a:prstGeom>
        </p:spPr>
      </p:pic>
      <p:pic>
        <p:nvPicPr>
          <p:cNvPr id="15" name="Объект 14"/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0520000">
            <a:off x="323596" y="264584"/>
            <a:ext cx="2214245" cy="3168352"/>
          </a:xfrm>
          <a:prstGeom prst="roundRect">
            <a:avLst/>
          </a:prstGeom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flipH="1">
            <a:off x="6441860" y="5085185"/>
            <a:ext cx="294500" cy="220874"/>
          </a:xfrm>
          <a:prstGeom prst="roundRect">
            <a:avLst/>
          </a:prstGeom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3074" name="Picture 2" descr="G:\фото детсад\фото для аттестации\DSCN17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573016"/>
            <a:ext cx="3744416" cy="2592288"/>
          </a:xfrm>
          <a:prstGeom prst="round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1331913" y="539750"/>
            <a:ext cx="6437312" cy="187325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гипотеза, коллеги, </a:t>
            </a:r>
            <a:br>
              <a:rPr lang="ru-RU" sz="24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 точно нам узнать:                                                                                                                                        Все условия для  роста растений, </a:t>
            </a:r>
            <a:br>
              <a:rPr lang="ru-RU" sz="24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не было никаких сомнений.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464050" y="3311525"/>
            <a:ext cx="38163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всегда нужна земля </a:t>
            </a:r>
          </a:p>
          <a:p>
            <a:pPr algn="ctr"/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какая лучше?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влаги, света нужно,                                                 Чем мы будем удобрять?</a:t>
            </a:r>
            <a:b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осенью хороший урожай смогли собрать?</a:t>
            </a:r>
          </a:p>
        </p:txBody>
      </p:sp>
      <p:pic>
        <p:nvPicPr>
          <p:cNvPr id="7172" name="Picture 13" descr="SO0159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2951" flipH="1">
            <a:off x="1058954" y="2812260"/>
            <a:ext cx="16367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2920" y="530352"/>
            <a:ext cx="7957512" cy="41879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5" descr="C:\Users\User\Desktop\DSC_00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564904"/>
            <a:ext cx="237626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2433</TotalTime>
  <Words>716</Words>
  <Application>Microsoft Office PowerPoint</Application>
  <PresentationFormat>Экран (4:3)</PresentationFormat>
  <Paragraphs>144</Paragraphs>
  <Slides>29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Аспект</vt:lpstr>
      <vt:lpstr>«Чудо-огород»</vt:lpstr>
      <vt:lpstr>- Расширить знания детей о культурных и дикорастущих растениях. - Продолжать знакомить детей с особенностями выращивания культурных растений (редиска, лук, укроп, салат, горох, фасоль). - Обобщать представление детей о необходимости света, тепла, влаги почвы для роста растений. - Продолжать формировать умение детей ухаживать за растениями в комнатных условиях.</vt:lpstr>
      <vt:lpstr>- Способствовать развитию творческих способностей у детей; поощрять разнообразие детских работ, вариативность. - Развивать чувство ответственности за благополучное состояние растений (полив, взрыхление, прополка сорняков). - Продолжать развивать наблюдательность – умение замечать изменения в росте растений, связывать их с условиями, в которых они находятся. - Воспитывать уважение к  труду, бережное отношение к его результатам. - Развивать познавательные и творческие способности. </vt:lpstr>
      <vt:lpstr>- Знакомство детей с культурными  растениями; - с помощью опытнической работы дети получат необходимые условия для роста растений; - с помощью исследовательской работы дети научатся выявлять многообразие и разнообразие посевного материала; - формирование у детей бережного отношения к растительному миру. - формирование у детей уважительного отношения к труду. </vt:lpstr>
      <vt:lpstr>Слайд 5</vt:lpstr>
      <vt:lpstr>Знает каждый садовод, что такое «ОГОРОД»</vt:lpstr>
      <vt:lpstr>Слайд 7</vt:lpstr>
      <vt:lpstr>Слайд 8</vt:lpstr>
      <vt:lpstr>Есть гипотеза, коллеги,  Нужно точно нам узнать:                                                                                                                                        Все условия для  роста растений,  Чтобы не было никаких сомнений.</vt:lpstr>
      <vt:lpstr>Слайд 10</vt:lpstr>
      <vt:lpstr>«НАУЧНЫЙ ОГОРОДНЫЙ СОВЕТ»</vt:lpstr>
      <vt:lpstr>Слайд 12</vt:lpstr>
      <vt:lpstr>Слайд 13</vt:lpstr>
      <vt:lpstr>Много пели и плясали и конечно рисовали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Наблюдали регулярно, Были мы внимательны, В календарь все изменения, вносили обязательно. </vt:lpstr>
      <vt:lpstr>Слайд 23</vt:lpstr>
      <vt:lpstr>Слайд 24</vt:lpstr>
      <vt:lpstr>Слайд 25</vt:lpstr>
      <vt:lpstr>Слайд 26</vt:lpstr>
      <vt:lpstr>Слайд 27</vt:lpstr>
      <vt:lpstr>Показ театрализованной деятельности «Весёлые овощи»</vt:lpstr>
      <vt:lpstr>Слайд 29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«Огород на окне»</dc:title>
  <dc:creator>Paradise</dc:creator>
  <cp:lastModifiedBy>Admin</cp:lastModifiedBy>
  <cp:revision>306</cp:revision>
  <dcterms:created xsi:type="dcterms:W3CDTF">2012-04-24T03:32:04Z</dcterms:created>
  <dcterms:modified xsi:type="dcterms:W3CDTF">2014-03-18T06:50:24Z</dcterms:modified>
</cp:coreProperties>
</file>