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31"/>
  </p:notesMasterIdLst>
  <p:handoutMasterIdLst>
    <p:handoutMasterId r:id="rId32"/>
  </p:handoutMasterIdLst>
  <p:sldIdLst>
    <p:sldId id="256" r:id="rId2"/>
    <p:sldId id="322" r:id="rId3"/>
    <p:sldId id="323" r:id="rId4"/>
    <p:sldId id="324" r:id="rId5"/>
    <p:sldId id="269" r:id="rId6"/>
    <p:sldId id="257" r:id="rId7"/>
    <p:sldId id="258" r:id="rId8"/>
    <p:sldId id="259" r:id="rId9"/>
    <p:sldId id="260" r:id="rId10"/>
    <p:sldId id="310" r:id="rId11"/>
    <p:sldId id="317" r:id="rId12"/>
    <p:sldId id="291" r:id="rId13"/>
    <p:sldId id="292" r:id="rId14"/>
    <p:sldId id="325" r:id="rId15"/>
    <p:sldId id="319" r:id="rId16"/>
    <p:sldId id="293" r:id="rId17"/>
    <p:sldId id="295" r:id="rId18"/>
    <p:sldId id="296" r:id="rId19"/>
    <p:sldId id="320" r:id="rId20"/>
    <p:sldId id="312" r:id="rId21"/>
    <p:sldId id="300" r:id="rId22"/>
    <p:sldId id="303" r:id="rId23"/>
    <p:sldId id="313" r:id="rId24"/>
    <p:sldId id="316" r:id="rId25"/>
    <p:sldId id="290" r:id="rId26"/>
    <p:sldId id="286" r:id="rId27"/>
    <p:sldId id="288" r:id="rId28"/>
    <p:sldId id="326" r:id="rId29"/>
    <p:sldId id="309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2C442E"/>
    <a:srgbClr val="0033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945" autoAdjust="0"/>
  </p:normalViewPr>
  <p:slideViewPr>
    <p:cSldViewPr>
      <p:cViewPr varScale="1">
        <p:scale>
          <a:sx n="87" d="100"/>
          <a:sy n="87" d="100"/>
        </p:scale>
        <p:origin x="-64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0" d="100"/>
          <a:sy n="50" d="100"/>
        </p:scale>
        <p:origin x="-2760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60E275-B473-4B6C-843E-92EFEBD83F86}" type="datetimeFigureOut">
              <a:rPr lang="ru-RU" smtClean="0"/>
              <a:pPr/>
              <a:t>18.03.2014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FE860A-8734-4E79-8C39-9B961073199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2FDE89EC-D1BF-4FD3-9901-017994F76D7A}" type="datetimeFigureOut">
              <a:rPr lang="ru-RU"/>
              <a:pPr>
                <a:defRPr/>
              </a:pPr>
              <a:t>18.03.2014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D34630B7-7E41-47A4-9B73-2F669ECEE6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15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F514DE0-22D7-4B9F-A662-C904D68345FB}" type="slidenum">
              <a:rPr lang="ru-RU">
                <a:cs typeface="Arial" charset="0"/>
              </a:rPr>
              <a:pPr/>
              <a:t>7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60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70CEB91-1CFD-47AC-B7BB-EB047A60561A}" type="slidenum">
              <a:rPr lang="ru-RU">
                <a:cs typeface="Arial" charset="0"/>
              </a:rPr>
              <a:pPr/>
              <a:t>25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F66A677-1E7C-4317-809A-4E64D886F59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CDB7277-98C9-4639-B182-5E26EAD77E5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B1B5DC1-6B87-4849-8FEB-1D2D3AE383F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590550" y="266700"/>
            <a:ext cx="8324850" cy="11049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143000" y="1790700"/>
            <a:ext cx="3810000" cy="21145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105400" y="1790700"/>
            <a:ext cx="3810000" cy="21145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1143000" y="4057650"/>
            <a:ext cx="3810000" cy="21145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05400" y="4057650"/>
            <a:ext cx="3810000" cy="21145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9B1A1-D9FF-44B7-8F4F-5EF5FFE796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590550" y="266700"/>
            <a:ext cx="8324850" cy="5905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2F38B-2703-4107-A91E-BAAA399701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550" y="266700"/>
            <a:ext cx="8324850" cy="11049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43000" y="1790700"/>
            <a:ext cx="3810000" cy="4381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105400" y="1790700"/>
            <a:ext cx="3810000" cy="21145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105400" y="4057650"/>
            <a:ext cx="3810000" cy="21145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9EA32-2687-423E-9967-238C8EED40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550" y="266700"/>
            <a:ext cx="8324850" cy="11049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143000" y="1790700"/>
            <a:ext cx="3810000" cy="21145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1143000" y="4057650"/>
            <a:ext cx="3810000" cy="21145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5105400" y="1790700"/>
            <a:ext cx="3810000" cy="4381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04F02-C81A-4C59-B72F-BF2B793EBC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4E5C325-54DB-4BB6-BD22-8F16DF034DB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C582B5B-35C2-4B8B-BBAA-F0C24501D8D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230FBBC-C566-45A0-811B-6247F04C80D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3511785-9341-4C64-A70D-11C63FA0B9C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5B9406C-662B-43E8-8685-C0EB30F5970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1AC16BF-A3E3-4D35-8459-0EBC2B466BA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0FA2E6-57B7-4C0B-A761-0CCDD4AA1F5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0216DDB-9458-4962-B14B-0506BABA48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80919B24-35F0-49E4-A103-362948CCC54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hyperlink" Target="http://kvels55.ru/uploads/company/1324096320/2382/8.JPG" TargetMode="External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14425" y="2339975"/>
            <a:ext cx="7386638" cy="847725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6000" b="1" dirty="0" smtClean="0">
                <a:solidFill>
                  <a:srgbClr val="FF0000"/>
                </a:solidFill>
                <a:latin typeface="Bookman Old Style" pitchFamily="18" charset="0"/>
                <a:ea typeface="Batang" pitchFamily="18" charset="-127"/>
                <a:cs typeface="Arial" pitchFamily="34" charset="0"/>
              </a:rPr>
              <a:t>«</a:t>
            </a:r>
            <a:r>
              <a:rPr lang="ru-RU" sz="6000" dirty="0" smtClean="0">
                <a:solidFill>
                  <a:srgbClr val="FF0000"/>
                </a:solidFill>
                <a:latin typeface="Bookman Old Style" pitchFamily="18" charset="0"/>
                <a:ea typeface="Batang" pitchFamily="18" charset="-127"/>
                <a:cs typeface="Arial" pitchFamily="34" charset="0"/>
              </a:rPr>
              <a:t>Чудо-огород</a:t>
            </a:r>
            <a:r>
              <a:rPr lang="ru-RU" sz="6000" b="1" dirty="0" smtClean="0">
                <a:solidFill>
                  <a:srgbClr val="FF0000"/>
                </a:solidFill>
                <a:latin typeface="Bookman Old Style" pitchFamily="18" charset="0"/>
                <a:ea typeface="Batang" pitchFamily="18" charset="-127"/>
                <a:cs typeface="Arial" pitchFamily="34" charset="0"/>
              </a:rPr>
              <a:t>»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251575" y="5364163"/>
            <a:ext cx="2463829" cy="736600"/>
          </a:xfrm>
        </p:spPr>
        <p:txBody>
          <a:bodyPr lIns="0" rIns="0" rtlCol="0">
            <a:noAutofit/>
          </a:bodyPr>
          <a:lstStyle/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Руководитель проекта: воспитатель</a:t>
            </a:r>
          </a:p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Кудрявцева Н.Б.</a:t>
            </a:r>
            <a:endParaRPr lang="ru-RU" sz="1400" b="1" dirty="0" smtClean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6" name="Text Box 5"/>
          <p:cNvSpPr txBox="1">
            <a:spLocks noChangeArrowheads="1"/>
          </p:cNvSpPr>
          <p:nvPr/>
        </p:nvSpPr>
        <p:spPr bwMode="auto">
          <a:xfrm>
            <a:off x="714375" y="863600"/>
            <a:ext cx="3570288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ru-RU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Познавательно – исследовательский проект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4572000" y="404664"/>
            <a:ext cx="41751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dirty="0">
              <a:solidFill>
                <a:srgbClr val="FFFF00"/>
              </a:solidFill>
            </a:endParaRPr>
          </a:p>
          <a:p>
            <a:pPr algn="ctr"/>
            <a:r>
              <a:rPr lang="ru-RU" dirty="0" smtClean="0">
                <a:solidFill>
                  <a:srgbClr val="FFFF00"/>
                </a:solidFill>
              </a:rPr>
              <a:t>МБДОУ детский сад № 249 г. Екатеринбург</a:t>
            </a:r>
          </a:p>
          <a:p>
            <a:pPr algn="ctr"/>
            <a:r>
              <a:rPr lang="ru-RU" dirty="0" smtClean="0">
                <a:solidFill>
                  <a:srgbClr val="FFFF00"/>
                </a:solidFill>
              </a:rPr>
              <a:t>2014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4429125" y="3240088"/>
            <a:ext cx="410368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«Надо не выдумывать, не измышлять, а искать и познавать, что творит и приносит природа»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67544" y="3258256"/>
            <a:ext cx="4104456" cy="3278038"/>
          </a:xfrm>
          <a:prstGeom prst="roundRect">
            <a:avLst/>
          </a:prstGeom>
        </p:spPr>
      </p:pic>
      <p:pic>
        <p:nvPicPr>
          <p:cNvPr id="2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7525" y="3184525"/>
            <a:ext cx="487363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2121" numSld="999" showWhenStopped="0">
                <p:cTn id="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64268" y="3838144"/>
            <a:ext cx="3275683" cy="2456762"/>
          </a:xfrm>
          <a:prstGeom prst="round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t="4275" b="7951"/>
          <a:stretch/>
        </p:blipFill>
        <p:spPr>
          <a:xfrm>
            <a:off x="773412" y="478971"/>
            <a:ext cx="2790476" cy="3265716"/>
          </a:xfrm>
          <a:prstGeom prst="round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390340">
            <a:off x="2790825" y="2944813"/>
            <a:ext cx="2266950" cy="46196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Консультанты</a:t>
            </a:r>
          </a:p>
        </p:txBody>
      </p:sp>
      <p:sp>
        <p:nvSpPr>
          <p:cNvPr id="8" name="Прямоугольник 7"/>
          <p:cNvSpPr/>
          <p:nvPr/>
        </p:nvSpPr>
        <p:spPr>
          <a:xfrm rot="20604421">
            <a:off x="555625" y="5562600"/>
            <a:ext cx="1979613" cy="4603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Лаборанты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4140200" y="4140200"/>
            <a:ext cx="475297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Да, вопросов здесь не мало, </a:t>
            </a:r>
          </a:p>
          <a:p>
            <a:pPr algn="ctr"/>
            <a:r>
              <a:rPr lang="ru-RU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Чтоб на всё найти ответ,</a:t>
            </a:r>
            <a:br>
              <a:rPr lang="ru-RU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 решили в нашей группе Провести эксперимент!</a:t>
            </a:r>
            <a:endParaRPr lang="ru-RU" sz="2400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5057" name="Picture 1" descr="G:\фото детсад\фото для аттестации\SAM_30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404664"/>
            <a:ext cx="3572119" cy="3146450"/>
          </a:xfrm>
          <a:prstGeom prst="round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913" y="333375"/>
            <a:ext cx="6735762" cy="1439863"/>
          </a:xfrm>
        </p:spPr>
        <p:txBody>
          <a:bodyPr/>
          <a:lstStyle/>
          <a:p>
            <a:pPr algn="ctr"/>
            <a:r>
              <a:rPr lang="ru-RU" sz="3200" b="1" i="1" smtClean="0">
                <a:latin typeface="Times New Roman" pitchFamily="18" charset="0"/>
                <a:cs typeface="Times New Roman" pitchFamily="18" charset="0"/>
              </a:rPr>
              <a:t>«НАУЧНЫЙ ОГОРОДНЫЙ СОВЕТ»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950" y="1700213"/>
            <a:ext cx="4178298" cy="4229100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Группу мы скорей создали, </a:t>
            </a:r>
          </a:p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Научным советом назвали:</a:t>
            </a:r>
          </a:p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Будем наблюдать, экспериментировать!</a:t>
            </a:r>
          </a:p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руководить проектом будут наш воспитатель.</a:t>
            </a:r>
          </a:p>
        </p:txBody>
      </p:sp>
      <p:pic>
        <p:nvPicPr>
          <p:cNvPr id="4098" name="Picture 2" descr="G:\фото детсад\фото для аттестации\SAM_30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2060849"/>
            <a:ext cx="4286280" cy="3384375"/>
          </a:xfrm>
          <a:prstGeom prst="round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4" descr="Recoverd_gif_file(2050)"/>
          <p:cNvPicPr>
            <a:picLocks noChangeAspect="1" noChangeArrowheads="1" noCrop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7620" y="285728"/>
            <a:ext cx="1600200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5" descr="Recoverd_gif_file(2235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5" y="3143250"/>
            <a:ext cx="1600200" cy="13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6" descr="Recoverd_gif_file(538)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875" y="5000625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395288" y="587375"/>
            <a:ext cx="38163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>
              <a:defRPr/>
            </a:pPr>
            <a:endParaRPr lang="ru-RU" sz="2000" dirty="0">
              <a:latin typeface="+mn-lt"/>
              <a:cs typeface="+mn-cs"/>
            </a:endParaRPr>
          </a:p>
          <a:p>
            <a:pPr eaLnBrk="0" hangingPunct="0">
              <a:defRPr/>
            </a:pPr>
            <a:endParaRPr lang="ru-RU" sz="2000" dirty="0">
              <a:latin typeface="+mn-lt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 rot="20829332">
            <a:off x="33338" y="3932238"/>
            <a:ext cx="4071937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Мы к проблеме этой важной</a:t>
            </a:r>
          </a:p>
          <a:p>
            <a:pPr algn="ctr" eaLnBrk="0" hangingPunct="0"/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 серьёзно подошли.</a:t>
            </a:r>
          </a:p>
          <a:p>
            <a:pPr algn="ctr" eaLnBrk="0" hangingPunct="0"/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научную поддержку</a:t>
            </a:r>
          </a:p>
          <a:p>
            <a:pPr algn="ctr" eaLnBrk="0" hangingPunct="0"/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родителей нашли.</a:t>
            </a: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 rot="596278">
            <a:off x="5059363" y="3927475"/>
            <a:ext cx="379571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2400" b="1" i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Вместе книжки мы читали,</a:t>
            </a:r>
          </a:p>
          <a:p>
            <a:pPr algn="ctr" eaLnBrk="0" hangingPunct="0"/>
            <a:r>
              <a:rPr lang="ru-RU" sz="2400" b="1" i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интернете «пропадали»,</a:t>
            </a:r>
          </a:p>
          <a:p>
            <a:pPr algn="ctr" eaLnBrk="0" hangingPunct="0"/>
            <a:r>
              <a:rPr lang="ru-RU" sz="2400" b="1" i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секретов много разных </a:t>
            </a:r>
          </a:p>
          <a:p>
            <a:pPr algn="ctr" eaLnBrk="0" hangingPunct="0"/>
            <a:r>
              <a:rPr lang="ru-RU" sz="2400" b="1" i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Мы от бабушек узнали.</a:t>
            </a:r>
          </a:p>
        </p:txBody>
      </p:sp>
      <p:pic>
        <p:nvPicPr>
          <p:cNvPr id="13" name="Рисунок 5" descr="8">
            <a:hlinkClick r:id="rId5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7818" y="1000108"/>
            <a:ext cx="3429023" cy="279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User\Desktop\19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571472" y="1000109"/>
            <a:ext cx="3275215" cy="2786082"/>
          </a:xfr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5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4429124" y="3994101"/>
            <a:ext cx="4319589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Мы с родителями даже</a:t>
            </a:r>
          </a:p>
          <a:p>
            <a:pPr algn="ctr" eaLnBrk="0" hangingPunct="0"/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Книжки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принесли 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всех, </a:t>
            </a:r>
          </a:p>
          <a:p>
            <a:pPr algn="ctr" eaLnBrk="0" hangingPunct="0"/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Нас, как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юных исследователей,</a:t>
            </a:r>
          </a:p>
          <a:p>
            <a:pPr algn="ctr" eaLnBrk="0" hangingPunct="0"/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Ждёт, конечно же, успех!</a:t>
            </a:r>
            <a:endParaRPr lang="ru-RU" sz="2400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endParaRPr lang="ru-RU" sz="2400" dirty="0"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36786" y="3478788"/>
            <a:ext cx="3949462" cy="3277403"/>
          </a:xfrm>
          <a:prstGeom prst="round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36786" y="332656"/>
            <a:ext cx="3845375" cy="2880320"/>
          </a:xfrm>
          <a:prstGeom prst="roundRect">
            <a:avLst/>
          </a:prstGeom>
        </p:spPr>
      </p:pic>
      <p:sp>
        <p:nvSpPr>
          <p:cNvPr id="6" name="Содержимое 5"/>
          <p:cNvSpPr>
            <a:spLocks noGrp="1"/>
          </p:cNvSpPr>
          <p:nvPr>
            <p:ph/>
          </p:nvPr>
        </p:nvSpPr>
        <p:spPr>
          <a:xfrm>
            <a:off x="590550" y="266700"/>
            <a:ext cx="8324850" cy="3519490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5122" name="Picture 2" descr="G:\фото детсад\фото для аттестации\SAM_30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60648"/>
            <a:ext cx="3992563" cy="2995065"/>
          </a:xfrm>
          <a:prstGeom prst="round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14282" y="3357562"/>
            <a:ext cx="4012680" cy="3277403"/>
          </a:xfrm>
          <a:prstGeom prst="round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Много пели и плясали и конечно рисовали 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Марина\Documents\РИСУНКИ\Времена года\Лето\Картинки ЛЕТО\d181d0bed0bbd0bdd18bd188d0bad0b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929322" y="285728"/>
            <a:ext cx="2214578" cy="1928826"/>
          </a:xfrm>
          <a:prstGeom prst="cloud">
            <a:avLst/>
          </a:prstGeom>
          <a:noFill/>
          <a:extLst>
            <a:ext uri="{909E8E84-426E-40DD-AFC4-6F175D3DCCD1}"/>
          </a:extLst>
        </p:spPr>
      </p:pic>
      <p:pic>
        <p:nvPicPr>
          <p:cNvPr id="1026" name="Picture 2" descr="C:\Documents and Settings\Admin\Рабочий стол\Фото ДОУ\Новые фото\SAM_178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642918"/>
            <a:ext cx="3857652" cy="2786082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Рабочий стол\Фото ДОУ\Новые фото\SAM_17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285992"/>
            <a:ext cx="3643338" cy="271464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059832" y="592739"/>
            <a:ext cx="3031158" cy="2273369"/>
          </a:xfrm>
          <a:prstGeom prst="round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17244" y="59764"/>
            <a:ext cx="2448000" cy="3320868"/>
          </a:xfrm>
          <a:prstGeom prst="round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389694" y="97424"/>
            <a:ext cx="2448000" cy="3283208"/>
          </a:xfrm>
          <a:prstGeom prst="round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42356" y="3504368"/>
            <a:ext cx="2465448" cy="3287264"/>
          </a:xfrm>
          <a:prstGeom prst="round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419872" y="3323764"/>
            <a:ext cx="2465447" cy="3391660"/>
          </a:xfrm>
          <a:prstGeom prst="round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359918" y="3459456"/>
            <a:ext cx="2448000" cy="3264000"/>
          </a:xfrm>
          <a:prstGeom prst="round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2"/>
          <p:cNvSpPr txBox="1">
            <a:spLocks noChangeArrowheads="1"/>
          </p:cNvSpPr>
          <p:nvPr/>
        </p:nvSpPr>
        <p:spPr bwMode="auto">
          <a:xfrm>
            <a:off x="900113" y="476250"/>
            <a:ext cx="74882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</a:pPr>
            <a:endParaRPr lang="ru-RU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 dirty="0">
              <a:solidFill>
                <a:srgbClr val="2C442E"/>
              </a:solidFill>
              <a:cs typeface="+mn-cs"/>
            </a:endParaRP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214313" y="214313"/>
            <a:ext cx="8605837" cy="92333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cs typeface="+mn-cs"/>
              </a:rPr>
              <a:t>II</a:t>
            </a:r>
            <a:r>
              <a:rPr lang="ru-RU" b="1" dirty="0">
                <a:cs typeface="+mn-cs"/>
              </a:rPr>
              <a:t> этап. 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cs typeface="+mn-cs"/>
              </a:rPr>
              <a:t>Основной этап познавательно-исследовательской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n-cs"/>
              </a:rPr>
              <a:t>деятельности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cs typeface="+mn-cs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90000"/>
              <a:buFont typeface="Wingdings" pitchFamily="2" charset="2"/>
              <a:buNone/>
              <a:defRPr/>
            </a:pPr>
            <a:r>
              <a:rPr kumimoji="0" lang="ru-RU" b="1" dirty="0">
                <a:solidFill>
                  <a:schemeClr val="tx1">
                    <a:lumMod val="95000"/>
                    <a:lumOff val="5000"/>
                  </a:schemeClr>
                </a:solidFill>
                <a:cs typeface="+mn-cs"/>
              </a:rPr>
              <a:t>Цель: проведение </a:t>
            </a:r>
            <a:r>
              <a:rPr kumimoji="0" lang="ru-RU" b="1" dirty="0">
                <a:cs typeface="+mn-cs"/>
              </a:rPr>
              <a:t>исследовательской деятельности для выявления благоприятных условий прорастания семян</a:t>
            </a:r>
            <a:endParaRPr lang="ru-RU" b="1" dirty="0">
              <a:solidFill>
                <a:schemeClr val="tx2"/>
              </a:solidFill>
              <a:cs typeface="+mn-cs"/>
            </a:endParaRPr>
          </a:p>
        </p:txBody>
      </p:sp>
      <p:graphicFrame>
        <p:nvGraphicFramePr>
          <p:cNvPr id="82063" name="Group 143"/>
          <p:cNvGraphicFramePr>
            <a:graphicFrameLocks noGrp="1"/>
          </p:cNvGraphicFramePr>
          <p:nvPr/>
        </p:nvGraphicFramePr>
        <p:xfrm>
          <a:off x="250825" y="1428750"/>
          <a:ext cx="8536017" cy="4877098"/>
        </p:xfrm>
        <a:graphic>
          <a:graphicData uri="http://schemas.openxmlformats.org/drawingml/2006/table">
            <a:tbl>
              <a:tblPr/>
              <a:tblGrid>
                <a:gridCol w="320647"/>
                <a:gridCol w="5728720"/>
                <a:gridCol w="2486650"/>
              </a:tblGrid>
              <a:tr h="357189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Мероприятие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Участники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Совместная деятельность детей (беседы, посадка семян, наблюдение и уход)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дети подготовительной группы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50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Экспериментальная деятельность детей (опыты)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дети группы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904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Двигательная деятельность детей (подвижные, дидактические, пальчиковые игры)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дети группы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342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Отгадывание и составление загадок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дети группы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29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Чтение художественной литературы (рассказы, сказки, стихи)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дети группы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904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Театрализованная деятельность детей (инсценировка  стихотворений)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дети группы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466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Совместная деятельность с родителями и детьми (изготовление костюмов для музыкальной сказки и сценок, презентаций об овощах; чтение художественной литературы, беседы)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дети группы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родители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900113" y="3024188"/>
            <a:ext cx="72009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Буратино и </a:t>
            </a:r>
            <a:r>
              <a:rPr lang="ru-RU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Чипполино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мы 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помощь привлекли,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Информацию про ОВОЩИ,  интересную нашли!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/>
            </a:extLst>
          </a:blip>
          <a:srcRect t="6281" b="10789"/>
          <a:stretch/>
        </p:blipFill>
        <p:spPr>
          <a:xfrm>
            <a:off x="179512" y="3854997"/>
            <a:ext cx="2632472" cy="2827953"/>
          </a:xfrm>
          <a:prstGeom prst="round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508104" y="4144936"/>
            <a:ext cx="3179845" cy="2384884"/>
          </a:xfrm>
          <a:prstGeom prst="round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b="7955"/>
          <a:stretch/>
        </p:blipFill>
        <p:spPr>
          <a:xfrm>
            <a:off x="2915816" y="3901747"/>
            <a:ext cx="2408931" cy="2827953"/>
          </a:xfrm>
          <a:prstGeom prst="roundRect">
            <a:avLst/>
          </a:prstGeom>
        </p:spPr>
      </p:pic>
      <p:pic>
        <p:nvPicPr>
          <p:cNvPr id="35842" name="Picture 2" descr="http://im3-tub-ru.yandex.net/i?id=99885950-55-72&amp;n=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476672"/>
            <a:ext cx="2232248" cy="2592288"/>
          </a:xfrm>
          <a:prstGeom prst="roundRect">
            <a:avLst/>
          </a:prstGeom>
          <a:noFill/>
        </p:spPr>
      </p:pic>
      <p:pic>
        <p:nvPicPr>
          <p:cNvPr id="35844" name="Picture 4" descr="http://im6-tub-ru.yandex.net/i?id=418818362-24-72&amp;n=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548680"/>
            <a:ext cx="2304256" cy="2520280"/>
          </a:xfrm>
          <a:prstGeom prst="round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4643438" y="601143"/>
            <a:ext cx="35290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Стали думать мы, решать</a:t>
            </a:r>
          </a:p>
          <a:p>
            <a:pPr algn="ctr" eaLnBrk="0" hangingPunct="0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КАКУЮ 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ПОЧВУ надо взять?</a:t>
            </a:r>
          </a:p>
        </p:txBody>
      </p:sp>
      <p:pic>
        <p:nvPicPr>
          <p:cNvPr id="34817" name="Picture 1" descr="G:\фото детсад\фото для аттестации\2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00042"/>
            <a:ext cx="4104456" cy="3078342"/>
          </a:xfrm>
          <a:prstGeom prst="roundRect">
            <a:avLst/>
          </a:prstGeom>
          <a:noFill/>
        </p:spPr>
      </p:pic>
      <p:pic>
        <p:nvPicPr>
          <p:cNvPr id="6" name="Picture 3" descr="C:\Users\User\Desktop\198.JPG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786058"/>
            <a:ext cx="3929090" cy="285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072066" y="428604"/>
            <a:ext cx="3332016" cy="2499012"/>
          </a:xfrm>
          <a:prstGeom prst="roundRect">
            <a:avLst/>
          </a:prstGeom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223963" y="828675"/>
            <a:ext cx="38639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Провели </a:t>
            </a:r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ЭКСПЕРИМЕНТЫ,</a:t>
            </a:r>
          </a:p>
          <a:p>
            <a:pPr algn="ctr"/>
            <a:r>
              <a:rPr lang="ru-RU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Отобрали </a:t>
            </a:r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семена.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/>
          </p:nvPr>
        </p:nvPicPr>
        <p:blipFill rotWithShape="1">
          <a:blip r:embed="rId3" cstate="print">
            <a:extLst>
              <a:ext uri="{28A0092B-C50C-407E-A947-70E740481C1C}"/>
            </a:extLst>
          </a:blip>
          <a:stretch/>
        </p:blipFill>
        <p:spPr>
          <a:xfrm>
            <a:off x="785786" y="2143116"/>
            <a:ext cx="3204556" cy="4272742"/>
          </a:xfrm>
          <a:prstGeom prst="roundRect">
            <a:avLst/>
          </a:prstGeom>
        </p:spPr>
      </p:pic>
      <p:pic>
        <p:nvPicPr>
          <p:cNvPr id="33793" name="Picture 1" descr="G:\фото детсад\фото для аттестации\DSCN24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2996952"/>
            <a:ext cx="4392488" cy="3168352"/>
          </a:xfrm>
          <a:prstGeom prst="round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1214422"/>
            <a:ext cx="8355360" cy="4820618"/>
          </a:xfrm>
        </p:spPr>
        <p:txBody>
          <a:bodyPr>
            <a:noAutofit/>
          </a:bodyPr>
          <a:lstStyle/>
          <a:p>
            <a:pPr lvl="0"/>
            <a:r>
              <a:rPr lang="ru-RU" sz="2400" dirty="0" smtClean="0">
                <a:solidFill>
                  <a:srgbClr val="7030A0"/>
                </a:solidFill>
              </a:rPr>
              <a:t>- Расширить знания детей о культурных и дикорастущих растениях.</a:t>
            </a:r>
            <a:br>
              <a:rPr lang="ru-RU" sz="2400" dirty="0" smtClean="0">
                <a:solidFill>
                  <a:srgbClr val="7030A0"/>
                </a:solidFill>
              </a:rPr>
            </a:br>
            <a:r>
              <a:rPr lang="ru-RU" sz="2400" dirty="0" smtClean="0">
                <a:solidFill>
                  <a:srgbClr val="7030A0"/>
                </a:solidFill>
              </a:rPr>
              <a:t>- Продолжать знакомить детей с особенностями выращивания культурных растений (редиска, лук, укроп, салат, горох, фасоль).</a:t>
            </a:r>
            <a:br>
              <a:rPr lang="ru-RU" sz="2400" dirty="0" smtClean="0">
                <a:solidFill>
                  <a:srgbClr val="7030A0"/>
                </a:solidFill>
              </a:rPr>
            </a:br>
            <a:r>
              <a:rPr lang="ru-RU" sz="2400" dirty="0" smtClean="0">
                <a:solidFill>
                  <a:srgbClr val="7030A0"/>
                </a:solidFill>
              </a:rPr>
              <a:t>- Обобщать представление детей о необходимости света, тепла, влаги почвы для роста растений.</a:t>
            </a:r>
            <a:br>
              <a:rPr lang="ru-RU" sz="2400" dirty="0" smtClean="0">
                <a:solidFill>
                  <a:srgbClr val="7030A0"/>
                </a:solidFill>
              </a:rPr>
            </a:br>
            <a:r>
              <a:rPr lang="ru-RU" sz="2400" dirty="0" smtClean="0">
                <a:solidFill>
                  <a:srgbClr val="7030A0"/>
                </a:solidFill>
              </a:rPr>
              <a:t>- Продолжать формировать умение детей ухаживать за растениями в комнатных условиях.</a:t>
            </a:r>
            <a:endParaRPr lang="ru-RU" sz="2400" dirty="0">
              <a:solidFill>
                <a:srgbClr val="7030A0"/>
              </a:solidFill>
            </a:endParaRPr>
          </a:p>
        </p:txBody>
      </p:sp>
      <p:sp>
        <p:nvSpPr>
          <p:cNvPr id="14" name="Содержимое 13"/>
          <p:cNvSpPr>
            <a:spLocks noGrp="1"/>
          </p:cNvSpPr>
          <p:nvPr>
            <p:ph idx="1"/>
          </p:nvPr>
        </p:nvSpPr>
        <p:spPr>
          <a:xfrm>
            <a:off x="428596" y="357166"/>
            <a:ext cx="8183880" cy="82694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 проекта: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10" descr="P1060556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/>
          <a:srcRect t="13191" r="4751" b="15577"/>
          <a:stretch/>
        </p:blipFill>
        <p:spPr>
          <a:xfrm>
            <a:off x="5286380" y="1857364"/>
            <a:ext cx="3438507" cy="1928826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3059113" y="4214813"/>
            <a:ext cx="295275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Выясняли, где семена прорастут БЫСТРЕЕ, ЛУЧШЕ?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3571868" y="684213"/>
            <a:ext cx="2008195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Брали ЗЕМЛЮ, ТОРФ, ПЕСОК, 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МОХ на всякий случай.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11" name="Picture 2" descr="C:\Users\User\Desktop\19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8596" y="1643050"/>
            <a:ext cx="3276600" cy="2552700"/>
          </a:xfr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5867400" y="755650"/>
            <a:ext cx="3133725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Разделили мы растения: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Первые ПОЛИВАЛИ, вносили УДОБРЕНИЯ.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P106047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3714752"/>
            <a:ext cx="3071834" cy="2340741"/>
          </a:xfrm>
          <a:prstGeom prst="roundRect">
            <a:avLst>
              <a:gd name="adj" fmla="val 16667"/>
            </a:avLst>
          </a:prstGeom>
          <a:noFill/>
          <a:ln w="9525">
            <a:noFill/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6" descr="P1060550"/>
          <p:cNvPicPr>
            <a:picLocks noChangeAspect="1" noChangeArrowheads="1"/>
          </p:cNvPicPr>
          <p:nvPr/>
        </p:nvPicPr>
        <p:blipFill>
          <a:blip r:embed="rId3" cstate="print"/>
          <a:srcRect l="11539" r="15376"/>
          <a:stretch>
            <a:fillRect/>
          </a:stretch>
        </p:blipFill>
        <p:spPr bwMode="auto">
          <a:xfrm>
            <a:off x="6215074" y="2857496"/>
            <a:ext cx="2714644" cy="30003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0" y="4176713"/>
            <a:ext cx="32766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 вторые – позабыли, </a:t>
            </a:r>
          </a:p>
          <a:p>
            <a:pPr algn="ctr"/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ПОЛИВАЛИ, НЕ КОРМИЛИ.</a:t>
            </a:r>
          </a:p>
          <a:p>
            <a:pPr algn="ctr"/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Третьи – СОЛНЫШКА ЛИШИЛИ.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92413" y="414074"/>
            <a:ext cx="4722529" cy="3157802"/>
          </a:xfrm>
          <a:prstGeom prst="round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716463" y="765175"/>
            <a:ext cx="4248150" cy="1943100"/>
          </a:xfrm>
        </p:spPr>
        <p:txBody>
          <a:bodyPr/>
          <a:lstStyle/>
          <a:p>
            <a:pPr algn="ctr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Наблюдали регулярно,</a:t>
            </a:r>
            <a:b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Были мы внимательны,</a:t>
            </a:r>
            <a:b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календарь все изменения, вносили обязательно.</a:t>
            </a:r>
            <a:b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i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1" name="Picture 3" descr="Фото189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88913"/>
            <a:ext cx="4537075" cy="3403600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27088" y="3697288"/>
            <a:ext cx="2332037" cy="2405062"/>
          </a:xfrm>
        </p:spPr>
      </p:pic>
      <p:pic>
        <p:nvPicPr>
          <p:cNvPr id="27653" name="Picture 5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7138" y="2708275"/>
            <a:ext cx="531495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635896" y="2457102"/>
            <a:ext cx="3347864" cy="2510898"/>
          </a:xfrm>
          <a:prstGeom prst="roundRect">
            <a:avLst/>
          </a:prstGeom>
        </p:spPr>
      </p:pic>
      <p:pic>
        <p:nvPicPr>
          <p:cNvPr id="23555" name="Picture 3" descr="P106042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 rot="21283508">
            <a:off x="-76994" y="150197"/>
            <a:ext cx="3378404" cy="2407991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Объект 2"/>
          <p:cNvPicPr>
            <a:picLocks noGrp="1" noChangeAspect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987824" y="-35024"/>
            <a:ext cx="3474987" cy="2606240"/>
          </a:xfrm>
          <a:prstGeom prst="roundRect">
            <a:avLst/>
          </a:prstGeom>
        </p:spPr>
      </p:pic>
      <p:pic>
        <p:nvPicPr>
          <p:cNvPr id="23556" name="Picture 4" descr="P1060421"/>
          <p:cNvPicPr>
            <a:picLocks noGrp="1" noChangeAspect="1" noChangeArrowheads="1"/>
          </p:cNvPicPr>
          <p:nvPr>
            <p:ph sz="half" idx="3"/>
          </p:nvPr>
        </p:nvPicPr>
        <p:blipFill>
          <a:blip r:embed="rId5" cstate="print"/>
          <a:srcRect l="12872" r="12907" b="4497"/>
          <a:stretch>
            <a:fillRect/>
          </a:stretch>
        </p:blipFill>
        <p:spPr>
          <a:xfrm rot="457058">
            <a:off x="5955868" y="51849"/>
            <a:ext cx="3544384" cy="2645916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-71438" y="2735263"/>
            <a:ext cx="4000501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Вот уж день, второй проходит,</a:t>
            </a:r>
          </a:p>
          <a:p>
            <a:pPr algn="ctr">
              <a:defRPr/>
            </a:pP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Третий минул и седьмой-</a:t>
            </a:r>
          </a:p>
          <a:p>
            <a:pPr algn="ctr">
              <a:defRPr/>
            </a:pP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Ни росточка, ни листочка,</a:t>
            </a:r>
          </a:p>
          <a:p>
            <a:pPr algn="ctr">
              <a:defRPr/>
            </a:pP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 же делать нам с тобой?</a:t>
            </a:r>
          </a:p>
          <a:p>
            <a:pPr algn="ctr">
              <a:defRPr/>
            </a:pP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Вот настал восьмой денёк.</a:t>
            </a:r>
          </a:p>
          <a:p>
            <a:pPr algn="ctr">
              <a:defRPr/>
            </a:pP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Посмотри-ка, что-то всходит!</a:t>
            </a:r>
          </a:p>
          <a:p>
            <a:pPr algn="ctr">
              <a:defRPr/>
            </a:pP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Да ведь это же росток!</a:t>
            </a:r>
          </a:p>
          <a:p>
            <a:pPr>
              <a:defRPr/>
            </a:pPr>
            <a:endParaRPr lang="ru-RU" dirty="0">
              <a:cs typeface="+mn-cs"/>
            </a:endParaRPr>
          </a:p>
          <a:p>
            <a:pPr eaLnBrk="0" hangingPunct="0">
              <a:defRPr/>
            </a:pPr>
            <a:endParaRPr lang="ru-RU" dirty="0">
              <a:latin typeface="+mn-lt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4357688" y="4643438"/>
            <a:ext cx="4786312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2400" b="1" i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Здесь и здесь и тут, и там, </a:t>
            </a:r>
          </a:p>
          <a:p>
            <a:pPr algn="ctr" eaLnBrk="0" hangingPunct="0"/>
            <a:r>
              <a:rPr lang="ru-RU" sz="2400" b="1" i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Появились все росточки.</a:t>
            </a:r>
          </a:p>
          <a:p>
            <a:pPr algn="ctr" eaLnBrk="0" hangingPunct="0"/>
            <a:r>
              <a:rPr lang="ru-RU" sz="2400" b="1" i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Поливаем по утрам,</a:t>
            </a:r>
          </a:p>
          <a:p>
            <a:pPr algn="ctr" eaLnBrk="0" hangingPunct="0"/>
            <a:r>
              <a:rPr lang="ru-RU" sz="2400" b="1" i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Чтоб развивались правильно листочки.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/>
      <p:bldP spid="2355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3779838" y="971550"/>
            <a:ext cx="540543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Есть ростки в песке и торфе,</a:t>
            </a:r>
          </a:p>
          <a:p>
            <a:pPr algn="ctr"/>
            <a:r>
              <a:rPr lang="ru-RU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Даже в мохе тоже есть.</a:t>
            </a:r>
          </a:p>
          <a:p>
            <a:pPr algn="ctr"/>
            <a:r>
              <a:rPr lang="ru-RU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Только НЕТ в СУХОЙ ЗЕМЛЕ,</a:t>
            </a:r>
          </a:p>
          <a:p>
            <a:pPr algn="ctr"/>
            <a:r>
              <a:rPr lang="ru-RU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в горшке, что в ТЕМНОТЕ!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 rot="-240000">
            <a:off x="279174" y="656367"/>
            <a:ext cx="3995936" cy="2996952"/>
          </a:xfrm>
          <a:prstGeom prst="round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l="4052" t="40513" b="7378"/>
          <a:stretch/>
        </p:blipFill>
        <p:spPr>
          <a:xfrm rot="-420000">
            <a:off x="-533400" y="4103052"/>
            <a:ext cx="5284912" cy="2152650"/>
          </a:xfrm>
          <a:prstGeom prst="roundRect">
            <a:avLst/>
          </a:prstGeom>
        </p:spPr>
      </p:pic>
      <p:pic>
        <p:nvPicPr>
          <p:cNvPr id="6" name="Picture 6" descr="P106042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283968" y="2670175"/>
            <a:ext cx="5588088" cy="4187825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788024" y="3717032"/>
            <a:ext cx="3420687" cy="2564476"/>
          </a:xfrm>
          <a:prstGeom prst="roundRect">
            <a:avLst/>
          </a:prstGeom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539552" y="4293096"/>
            <a:ext cx="4140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Значит можно сделать вывод, проведя эксперимент: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Для посадки нам нужна –УДОБРЕННАЯ ЗЕМЛЯ,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539552" y="548680"/>
            <a:ext cx="47910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каждым днём всё интересней, Наблюдаем все мы вместе,</a:t>
            </a:r>
            <a:b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 ростки у нас  растут.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5" name="Picture 1" descr="G:\фото детсад\фото для аттестации\DSCN24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2060848"/>
            <a:ext cx="2592288" cy="1944216"/>
          </a:xfrm>
          <a:prstGeom prst="roundRect">
            <a:avLst/>
          </a:prstGeom>
          <a:noFill/>
        </p:spPr>
      </p:pic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G:\фото детсад\фото для аттестации\DSC_03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3" y="980728"/>
            <a:ext cx="4032448" cy="2664296"/>
          </a:xfrm>
          <a:prstGeom prst="round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рина\Documents\РИСУНКИ\Времена года\Лето\Картинки ЛЕТО\d181d0bed0bbd0bdd18bd188d0bad0b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-396552" y="784392"/>
            <a:ext cx="2913137" cy="2958070"/>
          </a:xfrm>
          <a:prstGeom prst="cloud">
            <a:avLst/>
          </a:prstGeom>
          <a:noFill/>
          <a:extLst>
            <a:ext uri="{909E8E84-426E-40DD-AFC4-6F175D3DCCD1}"/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l="11021" r="13704"/>
          <a:stretch/>
        </p:blipFill>
        <p:spPr>
          <a:xfrm>
            <a:off x="2214547" y="1598340"/>
            <a:ext cx="2357453" cy="2348829"/>
          </a:xfrm>
          <a:prstGeom prst="round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060016" y="4043958"/>
            <a:ext cx="3271198" cy="2373296"/>
          </a:xfrm>
          <a:prstGeom prst="roundRect">
            <a:avLst/>
          </a:prstGeom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-71438" y="360363"/>
            <a:ext cx="4714876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СОЛНЦА ласкового луч –</a:t>
            </a:r>
          </a:p>
          <a:p>
            <a:pPr algn="ctr"/>
            <a:r>
              <a:rPr lang="ru-RU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Вот к успеху верный ключ!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5072063" y="3740150"/>
            <a:ext cx="40005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еще нужна ВОДА, </a:t>
            </a:r>
          </a:p>
          <a:p>
            <a:pPr algn="ctr"/>
            <a:r>
              <a:rPr lang="ru-RU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из под крана, без вреда.</a:t>
            </a:r>
            <a:br>
              <a:rPr lang="ru-RU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Надо сутки ей стоять, </a:t>
            </a:r>
          </a:p>
          <a:p>
            <a:pPr algn="ctr"/>
            <a:r>
              <a:rPr lang="ru-RU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потом уж поливать.</a:t>
            </a:r>
            <a:br>
              <a:rPr lang="ru-RU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Торф, песок и мох, друзья, пригодятся лишь для проращивания!</a:t>
            </a:r>
          </a:p>
        </p:txBody>
      </p:sp>
      <p:pic>
        <p:nvPicPr>
          <p:cNvPr id="7" name="Picture 6" descr="P1060473"/>
          <p:cNvPicPr>
            <a:picLocks noChangeAspect="1" noChangeArrowheads="1"/>
          </p:cNvPicPr>
          <p:nvPr/>
        </p:nvPicPr>
        <p:blipFill>
          <a:blip r:embed="rId5" cstate="print"/>
          <a:srcRect r="11073"/>
          <a:stretch>
            <a:fillRect/>
          </a:stretch>
        </p:blipFill>
        <p:spPr bwMode="auto">
          <a:xfrm>
            <a:off x="4851947" y="351244"/>
            <a:ext cx="4135994" cy="32968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214438" y="576263"/>
            <a:ext cx="69294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чтобы растения развивались обязательно –</a:t>
            </a:r>
            <a:br>
              <a:rPr lang="ru-RU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ЗЕМЛЯ  должна быть удобренной и питательной!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23554" name="Picture 2" descr="G:\фото детсад\фото для аттестации\DSCN24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5" y="2016125"/>
            <a:ext cx="5948510" cy="4137348"/>
          </a:xfrm>
          <a:prstGeom prst="roundRect">
            <a:avLst/>
          </a:prstGeom>
          <a:noFill/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1571612"/>
            <a:ext cx="8183880" cy="428628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0066"/>
                </a:solidFill>
              </a:rPr>
              <a:t>Показ театрализованной деятельности «Весёлые овощи»</a:t>
            </a:r>
            <a:endParaRPr lang="ru-RU" sz="2400" dirty="0">
              <a:solidFill>
                <a:srgbClr val="FF0066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969822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spcBef>
                <a:spcPts val="0"/>
              </a:spcBef>
              <a:buNone/>
              <a:defRPr/>
            </a:pPr>
            <a:r>
              <a:rPr lang="en-US" sz="1400" b="1" dirty="0" smtClean="0">
                <a:solidFill>
                  <a:schemeClr val="tx1"/>
                </a:solidFill>
              </a:rPr>
              <a:t>III</a:t>
            </a:r>
            <a:r>
              <a:rPr lang="ru-RU" sz="1400" b="1" dirty="0" smtClean="0">
                <a:solidFill>
                  <a:schemeClr val="tx1"/>
                </a:solidFill>
              </a:rPr>
              <a:t> этап.  Заключительный этап познавательно-исследовательской деятельности.</a:t>
            </a:r>
          </a:p>
          <a:p>
            <a:pPr algn="ctr">
              <a:spcBef>
                <a:spcPts val="0"/>
              </a:spcBef>
              <a:buClr>
                <a:schemeClr val="tx2"/>
              </a:buClr>
              <a:buSzPct val="90000"/>
              <a:buFont typeface="Wingdings" pitchFamily="2" charset="2"/>
              <a:buNone/>
              <a:defRPr/>
            </a:pPr>
            <a:r>
              <a:rPr lang="ru-RU" sz="1400" b="1" dirty="0" smtClean="0">
                <a:solidFill>
                  <a:schemeClr val="tx1"/>
                </a:solidFill>
              </a:rPr>
              <a:t>Цель: проведение итогов исследовательской деятельности</a:t>
            </a:r>
          </a:p>
          <a:p>
            <a:pPr>
              <a:spcBef>
                <a:spcPts val="0"/>
              </a:spcBef>
              <a:buNone/>
            </a:pPr>
            <a:endParaRPr lang="ru-RU" sz="1200" dirty="0"/>
          </a:p>
        </p:txBody>
      </p:sp>
      <p:pic>
        <p:nvPicPr>
          <p:cNvPr id="4" name="Picture 7" descr="C:\Users\User\Desktop\4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42910" y="1714488"/>
            <a:ext cx="357190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C:\Users\User\Desktop\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214554"/>
            <a:ext cx="3857652" cy="2647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 descr="SO01594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15163" flipH="1">
            <a:off x="11087637" y="1068599"/>
            <a:ext cx="216217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4" descr="SO01594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75551" flipH="1">
            <a:off x="-3371889" y="5789679"/>
            <a:ext cx="1147762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5" descr="SO01594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591164" flipH="1">
            <a:off x="-3275948" y="2351021"/>
            <a:ext cx="16668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WordArt 6"/>
          <p:cNvSpPr>
            <a:spLocks noChangeArrowheads="1" noChangeShapeType="1" noTextEdit="1"/>
          </p:cNvSpPr>
          <p:nvPr/>
        </p:nvSpPr>
        <p:spPr bwMode="auto">
          <a:xfrm>
            <a:off x="684213" y="792163"/>
            <a:ext cx="7816850" cy="966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Segoe Script"/>
              </a:rPr>
              <a:t>Спасибо за внимание!</a:t>
            </a: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1255574"/>
          </a:xfrm>
        </p:spPr>
        <p:txBody>
          <a:bodyPr/>
          <a:lstStyle/>
          <a:p>
            <a:pPr algn="r"/>
            <a:endParaRPr lang="ru-RU" dirty="0"/>
          </a:p>
        </p:txBody>
      </p:sp>
      <p:pic>
        <p:nvPicPr>
          <p:cNvPr id="22531" name="Picture 3" descr="G:\фото детсад\фото для аттестации\SAM_30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988840"/>
            <a:ext cx="4937125" cy="3703637"/>
          </a:xfrm>
          <a:prstGeom prst="round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71480"/>
            <a:ext cx="8183880" cy="5463560"/>
          </a:xfrm>
        </p:spPr>
        <p:txBody>
          <a:bodyPr>
            <a:normAutofit/>
          </a:bodyPr>
          <a:lstStyle/>
          <a:p>
            <a:pPr lvl="0"/>
            <a:r>
              <a:rPr lang="ru-RU" sz="2200" dirty="0" smtClean="0">
                <a:solidFill>
                  <a:srgbClr val="7030A0"/>
                </a:solidFill>
              </a:rPr>
              <a:t>- Способствовать развитию творческих способностей у детей; поощрять разнообразие детских работ, вариативность.</a:t>
            </a:r>
            <a:br>
              <a:rPr lang="ru-RU" sz="2200" dirty="0" smtClean="0">
                <a:solidFill>
                  <a:srgbClr val="7030A0"/>
                </a:solidFill>
              </a:rPr>
            </a:br>
            <a:r>
              <a:rPr lang="ru-RU" sz="2200" dirty="0" smtClean="0">
                <a:solidFill>
                  <a:srgbClr val="7030A0"/>
                </a:solidFill>
              </a:rPr>
              <a:t>- Развивать чувство ответственности за благополучное состояние растений (полив, взрыхление, прополка сорняков).</a:t>
            </a:r>
            <a:br>
              <a:rPr lang="ru-RU" sz="2200" dirty="0" smtClean="0">
                <a:solidFill>
                  <a:srgbClr val="7030A0"/>
                </a:solidFill>
              </a:rPr>
            </a:br>
            <a:r>
              <a:rPr lang="ru-RU" sz="2200" dirty="0" smtClean="0">
                <a:solidFill>
                  <a:srgbClr val="7030A0"/>
                </a:solidFill>
              </a:rPr>
              <a:t>- Продолжать развивать наблюдательность – умение замечать изменения в росте растений, связывать их с условиями, в которых они находятся.</a:t>
            </a:r>
            <a:br>
              <a:rPr lang="ru-RU" sz="2200" dirty="0" smtClean="0">
                <a:solidFill>
                  <a:srgbClr val="7030A0"/>
                </a:solidFill>
              </a:rPr>
            </a:br>
            <a:r>
              <a:rPr lang="ru-RU" sz="2200" dirty="0" smtClean="0">
                <a:solidFill>
                  <a:srgbClr val="7030A0"/>
                </a:solidFill>
              </a:rPr>
              <a:t>- Воспитывать уважение к  труду, бережное отношение к его результатам.</a:t>
            </a:r>
            <a:br>
              <a:rPr lang="ru-RU" sz="2200" dirty="0" smtClean="0">
                <a:solidFill>
                  <a:srgbClr val="7030A0"/>
                </a:solidFill>
              </a:rPr>
            </a:br>
            <a:r>
              <a:rPr lang="ru-RU" sz="2200" dirty="0" smtClean="0">
                <a:solidFill>
                  <a:srgbClr val="7030A0"/>
                </a:solidFill>
              </a:rPr>
              <a:t>- Развивать познавательные и творческие способности.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826946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1285860"/>
            <a:ext cx="8183880" cy="4929222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rgbClr val="7030A0"/>
                </a:solidFill>
              </a:rPr>
              <a:t>- Знакомство детей с культурными  растениями;</a:t>
            </a:r>
            <a:br>
              <a:rPr lang="ru-RU" sz="2700" dirty="0" smtClean="0">
                <a:solidFill>
                  <a:srgbClr val="7030A0"/>
                </a:solidFill>
              </a:rPr>
            </a:br>
            <a:r>
              <a:rPr lang="ru-RU" sz="2700" dirty="0" smtClean="0">
                <a:solidFill>
                  <a:srgbClr val="7030A0"/>
                </a:solidFill>
              </a:rPr>
              <a:t>- с помощью опытнической работы дети получат необходимые условия для роста растений;</a:t>
            </a:r>
            <a:br>
              <a:rPr lang="ru-RU" sz="2700" dirty="0" smtClean="0">
                <a:solidFill>
                  <a:srgbClr val="7030A0"/>
                </a:solidFill>
              </a:rPr>
            </a:br>
            <a:r>
              <a:rPr lang="ru-RU" sz="2700" dirty="0" smtClean="0">
                <a:solidFill>
                  <a:srgbClr val="7030A0"/>
                </a:solidFill>
              </a:rPr>
              <a:t>- с помощью исследовательской работы дети научатся выявлять многообразие и разнообразие посевного материала;</a:t>
            </a:r>
            <a:br>
              <a:rPr lang="ru-RU" sz="2700" dirty="0" smtClean="0">
                <a:solidFill>
                  <a:srgbClr val="7030A0"/>
                </a:solidFill>
              </a:rPr>
            </a:br>
            <a:r>
              <a:rPr lang="ru-RU" sz="2700" dirty="0" smtClean="0">
                <a:solidFill>
                  <a:srgbClr val="7030A0"/>
                </a:solidFill>
              </a:rPr>
              <a:t>- формирование у детей бережного отношения к растительному миру.</a:t>
            </a:r>
            <a:br>
              <a:rPr lang="ru-RU" sz="2700" dirty="0" smtClean="0">
                <a:solidFill>
                  <a:srgbClr val="7030A0"/>
                </a:solidFill>
              </a:rPr>
            </a:br>
            <a:r>
              <a:rPr lang="ru-RU" sz="2700" dirty="0" smtClean="0">
                <a:solidFill>
                  <a:srgbClr val="7030A0"/>
                </a:solidFill>
              </a:rPr>
              <a:t>- формирование у детей уважительного отношения к труду.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612632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Планируемые результаты: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3315" name="Text Box 9"/>
          <p:cNvSpPr txBox="1">
            <a:spLocks noChangeArrowheads="1"/>
          </p:cNvSpPr>
          <p:nvPr/>
        </p:nvSpPr>
        <p:spPr bwMode="auto">
          <a:xfrm>
            <a:off x="468313" y="214313"/>
            <a:ext cx="8280400" cy="12001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ru-RU" b="1" dirty="0">
                <a:cs typeface="+mn-cs"/>
              </a:rPr>
              <a:t>1 этап</a:t>
            </a:r>
            <a:r>
              <a:rPr kumimoji="0" lang="ru-RU" b="1" dirty="0">
                <a:solidFill>
                  <a:schemeClr val="tx1">
                    <a:lumMod val="95000"/>
                    <a:lumOff val="5000"/>
                  </a:schemeClr>
                </a:solidFill>
                <a:cs typeface="+mn-cs"/>
              </a:rPr>
              <a:t>. Подготовительный этап познавательно-исследовательской </a:t>
            </a:r>
            <a:r>
              <a:rPr kumimoji="0"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n-cs"/>
              </a:rPr>
              <a:t>деятельности</a:t>
            </a:r>
            <a:endParaRPr kumimoji="0" lang="ru-RU" b="1" dirty="0">
              <a:solidFill>
                <a:schemeClr val="tx1">
                  <a:lumMod val="95000"/>
                  <a:lumOff val="5000"/>
                </a:schemeClr>
              </a:solidFill>
              <a:cs typeface="+mn-cs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90000"/>
              <a:buFont typeface="Wingdings" pitchFamily="2" charset="2"/>
              <a:buNone/>
              <a:defRPr/>
            </a:pPr>
            <a:r>
              <a:rPr kumimoji="0" lang="ru-RU" b="1" dirty="0">
                <a:solidFill>
                  <a:schemeClr val="tx1">
                    <a:lumMod val="95000"/>
                    <a:lumOff val="5000"/>
                  </a:schemeClr>
                </a:solidFill>
                <a:cs typeface="+mn-cs"/>
              </a:rPr>
              <a:t>Цель: приобщение родителей </a:t>
            </a:r>
            <a:r>
              <a:rPr kumimoji="0" lang="ru-RU" b="1" dirty="0">
                <a:cs typeface="+mn-cs"/>
              </a:rPr>
              <a:t>и детей к реализации проектно – исследовательской деятельности.</a:t>
            </a:r>
            <a:endParaRPr lang="ru-RU" dirty="0">
              <a:cs typeface="+mn-cs"/>
            </a:endParaRPr>
          </a:p>
        </p:txBody>
      </p:sp>
      <p:graphicFrame>
        <p:nvGraphicFramePr>
          <p:cNvPr id="33850" name="Group 58"/>
          <p:cNvGraphicFramePr>
            <a:graphicFrameLocks noGrp="1"/>
          </p:cNvGraphicFramePr>
          <p:nvPr/>
        </p:nvGraphicFramePr>
        <p:xfrm>
          <a:off x="285750" y="1571625"/>
          <a:ext cx="8678893" cy="5166227"/>
        </p:xfrm>
        <a:graphic>
          <a:graphicData uri="http://schemas.openxmlformats.org/drawingml/2006/table">
            <a:tbl>
              <a:tblPr/>
              <a:tblGrid>
                <a:gridCol w="285752"/>
                <a:gridCol w="5694717"/>
                <a:gridCol w="2698424"/>
              </a:tblGrid>
              <a:tr h="349634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Мероприятие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Участники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4423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Выступление перед родителями с целью привлечения добровольных помощников к реализации проекта. Ознакомление с основными этапами проекта, задачами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Родители воспитанников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555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Размещение в родительском уголке информации о познавательно-исследовательском проекте «Чудо-огород»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Воспитатели группы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Семьи воспитанников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687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Подбор литературы об организации огородов на окне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Воспитатели группы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Семьи воспитанников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5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Поиск информации об организации огородов на окне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Семьи воспитанников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687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Беседы с детьми подготовительной группы о создании огорода на окне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Воспитатели группы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555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Продуктивная деятельность дошкольников (рисование по замыслу) «Мой огород на окне, каким он будет»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Дети подготовительной группы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687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Подбор иллюстраций об организации огородов на окне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Воспитатели группы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Семьи воспитанников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9756576" y="1340768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50" name="Rectangle 6"/>
          <p:cNvSpPr>
            <a:spLocks noGrp="1" noChangeArrowheads="1"/>
          </p:cNvSpPr>
          <p:nvPr>
            <p:ph type="title"/>
          </p:nvPr>
        </p:nvSpPr>
        <p:spPr>
          <a:xfrm>
            <a:off x="53975" y="4437063"/>
            <a:ext cx="4733925" cy="1382712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Знает каждый садовод, что такое</a:t>
            </a:r>
            <a:b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«ОГОРОД»</a:t>
            </a:r>
            <a:endParaRPr lang="ru-RU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788024" y="332656"/>
            <a:ext cx="3998418" cy="2996952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716016" y="3573016"/>
            <a:ext cx="3930650" cy="2947987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G:\фото детсад\фото для аттестации\DSC_03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60648"/>
            <a:ext cx="4427984" cy="324036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Овал 6"/>
          <p:cNvSpPr/>
          <p:nvPr/>
        </p:nvSpPr>
        <p:spPr>
          <a:xfrm>
            <a:off x="1979712" y="1916832"/>
            <a:ext cx="360040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quarter" idx="1"/>
          </p:nvPr>
        </p:nvPicPr>
        <p:blipFill rotWithShape="1">
          <a:blip r:embed="rId3" cstate="print">
            <a:extLst>
              <a:ext uri="{28A0092B-C50C-407E-A947-70E740481C1C}"/>
            </a:extLst>
          </a:blip>
          <a:srcRect t="4739" b="7225"/>
          <a:stretch/>
        </p:blipFill>
        <p:spPr>
          <a:xfrm>
            <a:off x="395536" y="404665"/>
            <a:ext cx="2520280" cy="2646948"/>
          </a:xfrm>
          <a:prstGeom prst="roundRect">
            <a:avLst/>
          </a:prstGeom>
          <a:scene3d>
            <a:camera prst="orthographicFront">
              <a:rot lat="0" lon="21299999" rev="900000"/>
            </a:camera>
            <a:lightRig rig="threePt" dir="t"/>
          </a:scene3d>
        </p:spPr>
      </p:pic>
      <p:pic>
        <p:nvPicPr>
          <p:cNvPr id="7" name="Объект 6"/>
          <p:cNvPicPr>
            <a:picLocks noGrp="1" noChangeAspect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699792" y="404664"/>
            <a:ext cx="2828612" cy="2121459"/>
          </a:xfrm>
          <a:prstGeom prst="roundRect">
            <a:avLst/>
          </a:prstGeom>
          <a:scene3d>
            <a:camera prst="orthographicFront">
              <a:rot lat="0" lon="0" rev="20999999"/>
            </a:camera>
            <a:lightRig rig="threePt" dir="t"/>
          </a:scene3d>
        </p:spPr>
      </p:pic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752880" y="3212976"/>
            <a:ext cx="4067364" cy="3050523"/>
          </a:xfrm>
          <a:prstGeom prst="roundRect">
            <a:avLst/>
          </a:prstGeom>
        </p:spPr>
      </p:pic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5004048" y="952451"/>
            <a:ext cx="413995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Это там, где все растет.</a:t>
            </a:r>
          </a:p>
          <a:p>
            <a:pPr algn="ctr" eaLnBrk="0" hangingPunct="0"/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Там горох, редис и лук –</a:t>
            </a:r>
          </a:p>
          <a:p>
            <a:pPr algn="ctr" eaLnBrk="0" hangingPunct="0"/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Это знают все вокруг!</a:t>
            </a:r>
          </a:p>
          <a:p>
            <a:pPr eaLnBrk="0" hangingPunct="0"/>
            <a:endParaRPr lang="ru-RU" sz="3200" b="1" i="1" dirty="0">
              <a:latin typeface="Century Gothic" pitchFamily="34" charset="0"/>
              <a:ea typeface="Calibri" pitchFamily="34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G:\фото детсад\фото для аттестации\DSCN17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2996952"/>
            <a:ext cx="3096344" cy="3384376"/>
          </a:xfrm>
          <a:prstGeom prst="round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8"/>
          <p:cNvSpPr>
            <a:spLocks noChangeArrowheads="1"/>
          </p:cNvSpPr>
          <p:nvPr/>
        </p:nvSpPr>
        <p:spPr bwMode="auto">
          <a:xfrm>
            <a:off x="1187450" y="120650"/>
            <a:ext cx="795655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ru-RU" sz="14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endParaRPr lang="ru-RU" sz="14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endParaRPr lang="ru-RU" sz="14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2411413" y="936625"/>
            <a:ext cx="3673475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Базилик и сельдерей,</a:t>
            </a:r>
            <a:br>
              <a:rPr lang="ru-RU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Много разных, очень вкусных</a:t>
            </a:r>
          </a:p>
          <a:p>
            <a:pPr algn="ctr"/>
            <a:r>
              <a:rPr lang="ru-RU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 полезных ОВОЩЕЙ</a:t>
            </a:r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/>
            </a:extLst>
          </a:blip>
          <a:srcRect t="9711"/>
          <a:stretch/>
        </p:blipFill>
        <p:spPr>
          <a:xfrm rot="21240000">
            <a:off x="356790" y="3709072"/>
            <a:ext cx="4110419" cy="2469675"/>
          </a:xfrm>
          <a:prstGeom prst="round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 rot="660000">
            <a:off x="6132714" y="727055"/>
            <a:ext cx="3018159" cy="2263619"/>
          </a:xfrm>
          <a:prstGeom prst="roundRect">
            <a:avLst/>
          </a:prstGeom>
        </p:spPr>
      </p:pic>
      <p:pic>
        <p:nvPicPr>
          <p:cNvPr id="15" name="Объект 14"/>
          <p:cNvPicPr>
            <a:picLocks noGrp="1" noChangeAspect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 rot="20520000">
            <a:off x="323596" y="264584"/>
            <a:ext cx="2214245" cy="3168352"/>
          </a:xfrm>
          <a:prstGeom prst="roundRect">
            <a:avLst/>
          </a:prstGeom>
          <a:scene3d>
            <a:camera prst="orthographicFront">
              <a:rot lat="0" lon="0" rev="20999999"/>
            </a:camera>
            <a:lightRig rig="threePt" dir="t"/>
          </a:scene3d>
        </p:spPr>
      </p:pic>
      <p:pic>
        <p:nvPicPr>
          <p:cNvPr id="5" name="Объект 4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 flipH="1">
            <a:off x="6441860" y="5085185"/>
            <a:ext cx="294500" cy="220874"/>
          </a:xfrm>
          <a:prstGeom prst="roundRect">
            <a:avLst/>
          </a:prstGeom>
          <a:scene3d>
            <a:camera prst="orthographicFront">
              <a:rot lat="0" lon="0" rev="20999999"/>
            </a:camera>
            <a:lightRig rig="threePt" dir="t"/>
          </a:scene3d>
        </p:spPr>
      </p:pic>
      <p:pic>
        <p:nvPicPr>
          <p:cNvPr id="3074" name="Picture 2" descr="G:\фото детсад\фото для аттестации\DSCN176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3573016"/>
            <a:ext cx="3744416" cy="2592288"/>
          </a:xfrm>
          <a:prstGeom prst="round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>
          <a:xfrm>
            <a:off x="1331913" y="539750"/>
            <a:ext cx="6437312" cy="1873250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i="1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Есть гипотеза, коллеги, </a:t>
            </a:r>
            <a:br>
              <a:rPr lang="ru-RU" sz="2400" b="1" i="1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Нужно точно нам узнать:                                                                                                                                        Все условия для  роста растений, </a:t>
            </a:r>
            <a:br>
              <a:rPr lang="ru-RU" sz="2400" b="1" i="1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Чтобы не было никаких сомнений.</a:t>
            </a: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4464050" y="3311525"/>
            <a:ext cx="381635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всегда нужна земля </a:t>
            </a:r>
          </a:p>
          <a:p>
            <a:pPr algn="ctr"/>
            <a:r>
              <a:rPr lang="ru-RU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какая лучше?</a:t>
            </a:r>
            <a:br>
              <a:rPr lang="ru-RU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Сколько влаги, света нужно,                                                 Чем мы будем удобрять?</a:t>
            </a:r>
            <a:br>
              <a:rPr lang="ru-RU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Чтобы осенью хороший урожай смогли собрать?</a:t>
            </a:r>
          </a:p>
        </p:txBody>
      </p:sp>
      <p:pic>
        <p:nvPicPr>
          <p:cNvPr id="7172" name="Picture 13" descr="SO01594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32951" flipH="1">
            <a:off x="1058954" y="2812260"/>
            <a:ext cx="1636713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02920" y="530352"/>
            <a:ext cx="7957512" cy="41879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Picture 5" descr="C:\Users\User\Desktop\DSC_00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564904"/>
            <a:ext cx="2376264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2433</TotalTime>
  <Words>716</Words>
  <Application>Microsoft Office PowerPoint</Application>
  <PresentationFormat>Экран (4:3)</PresentationFormat>
  <Paragraphs>144</Paragraphs>
  <Slides>29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Аспект</vt:lpstr>
      <vt:lpstr>«Чудо-огород»</vt:lpstr>
      <vt:lpstr>- Расширить знания детей о культурных и дикорастущих растениях. - Продолжать знакомить детей с особенностями выращивания культурных растений (редиска, лук, укроп, салат, горох, фасоль). - Обобщать представление детей о необходимости света, тепла, влаги почвы для роста растений. - Продолжать формировать умение детей ухаживать за растениями в комнатных условиях.</vt:lpstr>
      <vt:lpstr>- Способствовать развитию творческих способностей у детей; поощрять разнообразие детских работ, вариативность. - Развивать чувство ответственности за благополучное состояние растений (полив, взрыхление, прополка сорняков). - Продолжать развивать наблюдательность – умение замечать изменения в росте растений, связывать их с условиями, в которых они находятся. - Воспитывать уважение к  труду, бережное отношение к его результатам. - Развивать познавательные и творческие способности. </vt:lpstr>
      <vt:lpstr>- Знакомство детей с культурными  растениями; - с помощью опытнической работы дети получат необходимые условия для роста растений; - с помощью исследовательской работы дети научатся выявлять многообразие и разнообразие посевного материала; - формирование у детей бережного отношения к растительному миру. - формирование у детей уважительного отношения к труду. </vt:lpstr>
      <vt:lpstr>Слайд 5</vt:lpstr>
      <vt:lpstr>Знает каждый садовод, что такое «ОГОРОД»</vt:lpstr>
      <vt:lpstr>Слайд 7</vt:lpstr>
      <vt:lpstr>Слайд 8</vt:lpstr>
      <vt:lpstr>Есть гипотеза, коллеги,  Нужно точно нам узнать:                                                                                                                                        Все условия для  роста растений,  Чтобы не было никаких сомнений.</vt:lpstr>
      <vt:lpstr>Слайд 10</vt:lpstr>
      <vt:lpstr>«НАУЧНЫЙ ОГОРОДНЫЙ СОВЕТ»</vt:lpstr>
      <vt:lpstr>Слайд 12</vt:lpstr>
      <vt:lpstr>Слайд 13</vt:lpstr>
      <vt:lpstr>Много пели и плясали и конечно рисовали 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Наблюдали регулярно, Были мы внимательны, В календарь все изменения, вносили обязательно. </vt:lpstr>
      <vt:lpstr>Слайд 23</vt:lpstr>
      <vt:lpstr>Слайд 24</vt:lpstr>
      <vt:lpstr>Слайд 25</vt:lpstr>
      <vt:lpstr>Слайд 26</vt:lpstr>
      <vt:lpstr>Слайд 27</vt:lpstr>
      <vt:lpstr>Показ театрализованной деятельности «Весёлые овощи»</vt:lpstr>
      <vt:lpstr>Слайд 29</vt:lpstr>
    </vt:vector>
  </TitlesOfParts>
  <Company>MoBIL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«Огород на окне»</dc:title>
  <dc:creator>Paradise</dc:creator>
  <cp:lastModifiedBy>Admin</cp:lastModifiedBy>
  <cp:revision>306</cp:revision>
  <dcterms:created xsi:type="dcterms:W3CDTF">2012-04-24T03:32:04Z</dcterms:created>
  <dcterms:modified xsi:type="dcterms:W3CDTF">2014-03-18T06:50:24Z</dcterms:modified>
</cp:coreProperties>
</file>